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256" r:id="rId2"/>
    <p:sldId id="257" r:id="rId3"/>
    <p:sldId id="304" r:id="rId4"/>
    <p:sldId id="301" r:id="rId5"/>
    <p:sldId id="302" r:id="rId6"/>
    <p:sldId id="275" r:id="rId7"/>
    <p:sldId id="293" r:id="rId8"/>
    <p:sldId id="294" r:id="rId9"/>
    <p:sldId id="303" r:id="rId10"/>
    <p:sldId id="296" r:id="rId11"/>
    <p:sldId id="297" r:id="rId12"/>
    <p:sldId id="298" r:id="rId13"/>
    <p:sldId id="300" r:id="rId14"/>
    <p:sldId id="305" r:id="rId15"/>
    <p:sldId id="278" r:id="rId16"/>
    <p:sldId id="306" r:id="rId17"/>
    <p:sldId id="281" r:id="rId18"/>
    <p:sldId id="307" r:id="rId19"/>
    <p:sldId id="311" r:id="rId20"/>
    <p:sldId id="309" r:id="rId21"/>
    <p:sldId id="291" r:id="rId22"/>
    <p:sldId id="312"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9483" autoAdjust="0"/>
  </p:normalViewPr>
  <p:slideViewPr>
    <p:cSldViewPr snapToGrid="0">
      <p:cViewPr varScale="1">
        <p:scale>
          <a:sx n="65" d="100"/>
          <a:sy n="65" d="100"/>
        </p:scale>
        <p:origin x="144" y="60"/>
      </p:cViewPr>
      <p:guideLst/>
    </p:cSldViewPr>
  </p:slideViewPr>
  <p:notesTextViewPr>
    <p:cViewPr>
      <p:scale>
        <a:sx n="1" d="1"/>
        <a:sy n="1" d="1"/>
      </p:scale>
      <p:origin x="0" y="0"/>
    </p:cViewPr>
  </p:notesTextViewPr>
  <p:sorterViewPr>
    <p:cViewPr>
      <p:scale>
        <a:sx n="100" d="100"/>
        <a:sy n="100" d="100"/>
      </p:scale>
      <p:origin x="0" y="-1398"/>
    </p:cViewPr>
  </p:sorter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75522-38D1-43B8-B7B7-8CD33156E9E1}" type="datetimeFigureOut">
              <a:rPr lang="en-GB" smtClean="0"/>
              <a:t>12/08/2016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F03A3-1D8B-48F1-AF70-0AAD97838280}" type="slidenum">
              <a:rPr lang="en-GB" smtClean="0"/>
              <a:t>‹#›</a:t>
            </a:fld>
            <a:endParaRPr lang="en-GB"/>
          </a:p>
        </p:txBody>
      </p:sp>
    </p:spTree>
    <p:extLst>
      <p:ext uri="{BB962C8B-B14F-4D97-AF65-F5344CB8AC3E}">
        <p14:creationId xmlns:p14="http://schemas.microsoft.com/office/powerpoint/2010/main" val="341612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indications and treatments where their use is possible, n-of-1 trials represent a promising means of investigating potential treatments for rare diseases. Each patient permits repeated comparison of the treatments being investigated and this both increases the number of observations and reduces their variability compared to conventional parallel group trials.</a:t>
            </a:r>
          </a:p>
          <a:p>
            <a:r>
              <a:rPr lang="en-GB" dirty="0"/>
              <a:t>However, depending on whether the framework for analysis used is randomisation-based or model- based produces puzzling difference in inferences. This can easily be shown by starting on the one hand with the randomisation philosophy associated with the </a:t>
            </a:r>
            <a:r>
              <a:rPr lang="en-GB" dirty="0" err="1"/>
              <a:t>Rothamsted</a:t>
            </a:r>
            <a:r>
              <a:rPr lang="en-GB" dirty="0"/>
              <a:t> school of inference and building up the analysis through the block + treatment structure approach associated with John </a:t>
            </a:r>
            <a:r>
              <a:rPr lang="en-GB" dirty="0" err="1"/>
              <a:t>Nelder’s</a:t>
            </a:r>
            <a:r>
              <a:rPr lang="en-GB" dirty="0"/>
              <a:t> theory of general balance (as implemented in GenStat®) or starting on the other hand with a plausible variance component approach through a mixed model.  However, it can be shown that these differences are related not so much to modelling approach per se but to the questions one attempts to answer: ranging from testing whether there was a difference between treatments in the patients studied, to predicting the true difference for a future patient, via making inferences about the effect in the average patient.</a:t>
            </a:r>
          </a:p>
          <a:p>
            <a:r>
              <a:rPr lang="en-GB" dirty="0"/>
              <a:t>This in turn yields interesting insight into the long-run debate over the use of fixed or random effect meta-analysis.</a:t>
            </a:r>
          </a:p>
          <a:p>
            <a:r>
              <a:rPr lang="en-GB" dirty="0"/>
              <a:t>Some practical issues of analysis will also be covered in R and SAS®, in which languages some functions and macros to facilitate analysis have been written. It is concluded that n-of-1 hold great promise in investigating chronic rare diseases but that careful consideration of matters of purpose, design and analysis is necessary to make best use of them.</a:t>
            </a:r>
          </a:p>
          <a:p>
            <a:r>
              <a:rPr lang="en-GB" dirty="0"/>
              <a:t>Acknowledgement</a:t>
            </a:r>
          </a:p>
          <a:p>
            <a:r>
              <a:rPr lang="en-GB" dirty="0"/>
              <a:t>This work is partly supported by the European Union’s 7th Framework Programme for research, technological development and demonstration under grant agreement no. 602552. “IDEAL”</a:t>
            </a:r>
          </a:p>
          <a:p>
            <a:endParaRPr lang="en-GB" dirty="0"/>
          </a:p>
          <a:p>
            <a:endParaRPr lang="en-GB" dirty="0"/>
          </a:p>
        </p:txBody>
      </p:sp>
      <p:sp>
        <p:nvSpPr>
          <p:cNvPr id="4" name="Slide Number Placeholder 3"/>
          <p:cNvSpPr>
            <a:spLocks noGrp="1"/>
          </p:cNvSpPr>
          <p:nvPr>
            <p:ph type="sldNum" sz="quarter" idx="10"/>
          </p:nvPr>
        </p:nvSpPr>
        <p:spPr/>
        <p:txBody>
          <a:bodyPr/>
          <a:lstStyle/>
          <a:p>
            <a:fld id="{165F03A3-1D8B-48F1-AF70-0AAD97838280}" type="slidenum">
              <a:rPr lang="en-GB" smtClean="0"/>
              <a:t>1</a:t>
            </a:fld>
            <a:endParaRPr lang="en-GB"/>
          </a:p>
        </p:txBody>
      </p:sp>
    </p:spTree>
    <p:extLst>
      <p:ext uri="{BB962C8B-B14F-4D97-AF65-F5344CB8AC3E}">
        <p14:creationId xmlns:p14="http://schemas.microsoft.com/office/powerpoint/2010/main" val="228146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Artur</a:t>
            </a:r>
            <a:r>
              <a:rPr lang="en-GB" dirty="0"/>
              <a:t> Araujo is doing a PhD with me on methods</a:t>
            </a:r>
            <a:r>
              <a:rPr lang="en-GB" baseline="0" dirty="0"/>
              <a:t> for designing and analysing n-of-1 studies. Sonia </a:t>
            </a:r>
            <a:r>
              <a:rPr lang="en-GB" baseline="0" dirty="0" err="1"/>
              <a:t>Leite</a:t>
            </a:r>
            <a:r>
              <a:rPr lang="en-GB" baseline="0" dirty="0"/>
              <a:t> is a statistician in my group who has produces a number of macros in SAS® to analyse n-of-1 trials</a:t>
            </a:r>
            <a:endParaRPr lang="en-GB" dirty="0"/>
          </a:p>
        </p:txBody>
      </p:sp>
      <p:sp>
        <p:nvSpPr>
          <p:cNvPr id="4" name="Slide Number Placeholder 3"/>
          <p:cNvSpPr>
            <a:spLocks noGrp="1"/>
          </p:cNvSpPr>
          <p:nvPr>
            <p:ph type="sldNum" sz="quarter" idx="10"/>
          </p:nvPr>
        </p:nvSpPr>
        <p:spPr/>
        <p:txBody>
          <a:bodyPr/>
          <a:lstStyle/>
          <a:p>
            <a:fld id="{165F03A3-1D8B-48F1-AF70-0AAD97838280}" type="slidenum">
              <a:rPr lang="en-GB" smtClean="0"/>
              <a:t>2</a:t>
            </a:fld>
            <a:endParaRPr lang="en-GB"/>
          </a:p>
        </p:txBody>
      </p:sp>
    </p:spTree>
    <p:extLst>
      <p:ext uri="{BB962C8B-B14F-4D97-AF65-F5344CB8AC3E}">
        <p14:creationId xmlns:p14="http://schemas.microsoft.com/office/powerpoint/2010/main" val="12759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don’t have time to cover all of these, so I will just look</a:t>
            </a:r>
            <a:r>
              <a:rPr lang="en-GB" baseline="0" dirty="0"/>
              <a:t> at the three in bold</a:t>
            </a:r>
            <a:endParaRPr lang="en-GB" dirty="0"/>
          </a:p>
        </p:txBody>
      </p:sp>
      <p:sp>
        <p:nvSpPr>
          <p:cNvPr id="4" name="Slide Number Placeholder 3"/>
          <p:cNvSpPr>
            <a:spLocks noGrp="1"/>
          </p:cNvSpPr>
          <p:nvPr>
            <p:ph type="sldNum" sz="quarter" idx="10"/>
          </p:nvPr>
        </p:nvSpPr>
        <p:spPr/>
        <p:txBody>
          <a:bodyPr/>
          <a:lstStyle/>
          <a:p>
            <a:fld id="{165F03A3-1D8B-48F1-AF70-0AAD97838280}" type="slidenum">
              <a:rPr lang="en-GB" smtClean="0"/>
              <a:t>4</a:t>
            </a:fld>
            <a:endParaRPr lang="en-GB"/>
          </a:p>
        </p:txBody>
      </p:sp>
    </p:spTree>
    <p:extLst>
      <p:ext uri="{BB962C8B-B14F-4D97-AF65-F5344CB8AC3E}">
        <p14:creationId xmlns:p14="http://schemas.microsoft.com/office/powerpoint/2010/main" val="142685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a case where two</a:t>
            </a:r>
            <a:r>
              <a:rPr lang="en-GB" baseline="0" dirty="0"/>
              <a:t> patients are treated in three cycles each cycle consisting of a pair of periods in one of which treatment A is delivered and in one of which treatment B is given</a:t>
            </a:r>
          </a:p>
          <a:p>
            <a:r>
              <a:rPr lang="en-GB" baseline="0" dirty="0"/>
              <a:t>The order of treatments is randomised within cycles</a:t>
            </a:r>
            <a:endParaRPr lang="en-GB" dirty="0"/>
          </a:p>
        </p:txBody>
      </p:sp>
      <p:sp>
        <p:nvSpPr>
          <p:cNvPr id="4" name="Slide Number Placeholder 3"/>
          <p:cNvSpPr>
            <a:spLocks noGrp="1"/>
          </p:cNvSpPr>
          <p:nvPr>
            <p:ph type="sldNum" sz="quarter" idx="10"/>
          </p:nvPr>
        </p:nvSpPr>
        <p:spPr/>
        <p:txBody>
          <a:bodyPr/>
          <a:lstStyle/>
          <a:p>
            <a:fld id="{165F03A3-1D8B-48F1-AF70-0AAD97838280}" type="slidenum">
              <a:rPr lang="en-GB" smtClean="0"/>
              <a:t>6</a:t>
            </a:fld>
            <a:endParaRPr lang="en-GB"/>
          </a:p>
        </p:txBody>
      </p:sp>
    </p:spTree>
    <p:extLst>
      <p:ext uri="{BB962C8B-B14F-4D97-AF65-F5344CB8AC3E}">
        <p14:creationId xmlns:p14="http://schemas.microsoft.com/office/powerpoint/2010/main" val="127498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1.	Chen X, Chen P. A comparison of four methods for the analysis of N-of-1 trials. </a:t>
            </a:r>
            <a:r>
              <a:rPr lang="en-GB" sz="1200" kern="1200" dirty="0" err="1">
                <a:solidFill>
                  <a:schemeClr val="tx1"/>
                </a:solidFill>
                <a:latin typeface="+mn-lt"/>
                <a:ea typeface="+mn-ea"/>
                <a:cs typeface="+mn-cs"/>
              </a:rPr>
              <a:t>PloS</a:t>
            </a:r>
            <a:r>
              <a:rPr lang="en-GB" sz="1200" kern="1200" dirty="0">
                <a:solidFill>
                  <a:schemeClr val="tx1"/>
                </a:solidFill>
                <a:latin typeface="+mn-lt"/>
                <a:ea typeface="+mn-ea"/>
                <a:cs typeface="+mn-cs"/>
              </a:rPr>
              <a:t> one. 2014;9(2):e87752. </a:t>
            </a:r>
            <a:r>
              <a:rPr lang="en-GB" sz="1200" kern="1200" dirty="0" err="1">
                <a:solidFill>
                  <a:schemeClr val="tx1"/>
                </a:solidFill>
                <a:latin typeface="+mn-lt"/>
                <a:ea typeface="+mn-ea"/>
                <a:cs typeface="+mn-cs"/>
              </a:rPr>
              <a:t>doi</a:t>
            </a:r>
            <a:r>
              <a:rPr lang="en-GB" sz="1200" kern="1200" dirty="0">
                <a:solidFill>
                  <a:schemeClr val="tx1"/>
                </a:solidFill>
                <a:latin typeface="+mn-lt"/>
                <a:ea typeface="+mn-ea"/>
                <a:cs typeface="+mn-cs"/>
              </a:rPr>
              <a:t>: 10.1371/journal.pone.0087752. PubMed PMID: 24503561; PubMed Central PMCID: PMC3913644.</a:t>
            </a:r>
          </a:p>
        </p:txBody>
      </p:sp>
      <p:sp>
        <p:nvSpPr>
          <p:cNvPr id="4" name="Slide Number Placeholder 3"/>
          <p:cNvSpPr>
            <a:spLocks noGrp="1"/>
          </p:cNvSpPr>
          <p:nvPr>
            <p:ph type="sldNum" sz="quarter" idx="10"/>
          </p:nvPr>
        </p:nvSpPr>
        <p:spPr/>
        <p:txBody>
          <a:bodyPr/>
          <a:lstStyle/>
          <a:p>
            <a:fld id="{165F03A3-1D8B-48F1-AF70-0AAD97838280}" type="slidenum">
              <a:rPr lang="en-GB" smtClean="0"/>
              <a:t>7</a:t>
            </a:fld>
            <a:endParaRPr lang="en-GB"/>
          </a:p>
        </p:txBody>
      </p:sp>
    </p:spTree>
    <p:extLst>
      <p:ext uri="{BB962C8B-B14F-4D97-AF65-F5344CB8AC3E}">
        <p14:creationId xmlns:p14="http://schemas.microsoft.com/office/powerpoint/2010/main" val="67354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a case where two</a:t>
            </a:r>
            <a:r>
              <a:rPr lang="en-GB" baseline="0" dirty="0"/>
              <a:t> patients are treated in three cycles each cycle consisting of a pair of periods in one of which treatment A is delivered and in one of which treatment B is given</a:t>
            </a:r>
          </a:p>
          <a:p>
            <a:r>
              <a:rPr lang="en-GB" baseline="0" dirty="0"/>
              <a:t>The order of treatments is randomised within cycles</a:t>
            </a:r>
            <a:endParaRPr lang="en-GB" dirty="0"/>
          </a:p>
        </p:txBody>
      </p:sp>
      <p:sp>
        <p:nvSpPr>
          <p:cNvPr id="4" name="Slide Number Placeholder 3"/>
          <p:cNvSpPr>
            <a:spLocks noGrp="1"/>
          </p:cNvSpPr>
          <p:nvPr>
            <p:ph type="sldNum" sz="quarter" idx="10"/>
          </p:nvPr>
        </p:nvSpPr>
        <p:spPr/>
        <p:txBody>
          <a:bodyPr/>
          <a:lstStyle/>
          <a:p>
            <a:fld id="{165F03A3-1D8B-48F1-AF70-0AAD97838280}" type="slidenum">
              <a:rPr lang="en-GB" smtClean="0"/>
              <a:t>8</a:t>
            </a:fld>
            <a:endParaRPr lang="en-GB"/>
          </a:p>
        </p:txBody>
      </p:sp>
    </p:spTree>
    <p:extLst>
      <p:ext uri="{BB962C8B-B14F-4D97-AF65-F5344CB8AC3E}">
        <p14:creationId xmlns:p14="http://schemas.microsoft.com/office/powerpoint/2010/main" val="414814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1.	</a:t>
            </a:r>
            <a:r>
              <a:rPr lang="en-GB" sz="1200" kern="1200" dirty="0" err="1">
                <a:solidFill>
                  <a:schemeClr val="tx1"/>
                </a:solidFill>
                <a:latin typeface="+mn-lt"/>
                <a:ea typeface="+mn-ea"/>
                <a:cs typeface="+mn-cs"/>
              </a:rPr>
              <a:t>Nelder</a:t>
            </a:r>
            <a:r>
              <a:rPr lang="en-GB" sz="1200" kern="1200" dirty="0">
                <a:solidFill>
                  <a:schemeClr val="tx1"/>
                </a:solidFill>
                <a:latin typeface="+mn-lt"/>
                <a:ea typeface="+mn-ea"/>
                <a:cs typeface="+mn-cs"/>
              </a:rPr>
              <a:t> JA. The analysis of randomised experiments with orthogonal block structure I. Block structure and the null analysis of variance. Proceedings of the Royal Society of London Series A. 1965;283:147-62.</a:t>
            </a:r>
          </a:p>
          <a:p>
            <a:r>
              <a:rPr lang="en-GB" sz="1200" kern="1200" dirty="0">
                <a:solidFill>
                  <a:schemeClr val="tx1"/>
                </a:solidFill>
                <a:latin typeface="+mn-lt"/>
                <a:ea typeface="+mn-ea"/>
                <a:cs typeface="+mn-cs"/>
              </a:rPr>
              <a:t>2.	</a:t>
            </a:r>
            <a:r>
              <a:rPr lang="en-GB" sz="1200" kern="1200" dirty="0" err="1">
                <a:solidFill>
                  <a:schemeClr val="tx1"/>
                </a:solidFill>
                <a:latin typeface="+mn-lt"/>
                <a:ea typeface="+mn-ea"/>
                <a:cs typeface="+mn-cs"/>
              </a:rPr>
              <a:t>Nelder</a:t>
            </a:r>
            <a:r>
              <a:rPr lang="en-GB" sz="1200" kern="1200" dirty="0">
                <a:solidFill>
                  <a:schemeClr val="tx1"/>
                </a:solidFill>
                <a:latin typeface="+mn-lt"/>
                <a:ea typeface="+mn-ea"/>
                <a:cs typeface="+mn-cs"/>
              </a:rPr>
              <a:t> JA. The analysis of randomised experiments with orthogonal block structure II. Treatment structure and the general analysis of variance. Proceedings of the Royal Society of London Series A. 1965;283:163-78.</a:t>
            </a:r>
          </a:p>
          <a:p>
            <a:endParaRPr lang="en-GB" dirty="0"/>
          </a:p>
        </p:txBody>
      </p:sp>
      <p:sp>
        <p:nvSpPr>
          <p:cNvPr id="4" name="Slide Number Placeholder 3"/>
          <p:cNvSpPr>
            <a:spLocks noGrp="1"/>
          </p:cNvSpPr>
          <p:nvPr>
            <p:ph type="sldNum" sz="quarter" idx="10"/>
          </p:nvPr>
        </p:nvSpPr>
        <p:spPr/>
        <p:txBody>
          <a:bodyPr/>
          <a:lstStyle/>
          <a:p>
            <a:fld id="{165F03A3-1D8B-48F1-AF70-0AAD97838280}" type="slidenum">
              <a:rPr lang="en-GB" smtClean="0"/>
              <a:t>9</a:t>
            </a:fld>
            <a:endParaRPr lang="en-GB"/>
          </a:p>
        </p:txBody>
      </p:sp>
    </p:spTree>
    <p:extLst>
      <p:ext uri="{BB962C8B-B14F-4D97-AF65-F5344CB8AC3E}">
        <p14:creationId xmlns:p14="http://schemas.microsoft.com/office/powerpoint/2010/main" val="57206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two analyses answer the first of the two questions</a:t>
            </a:r>
          </a:p>
          <a:p>
            <a:r>
              <a:rPr lang="en-GB" baseline="0" dirty="0"/>
              <a:t>Note that the use of an asterisk for an interaction is peculiar to SAS for both R and GenStat A*B means main effect of A plus main effect of B plus interaction of A and B</a:t>
            </a:r>
          </a:p>
          <a:p>
            <a:r>
              <a:rPr lang="en-GB" baseline="0" dirty="0"/>
              <a:t>In  R the interaction itself would be written A:B and in GenStat A.B</a:t>
            </a:r>
          </a:p>
          <a:p>
            <a:endParaRPr lang="en-GB" baseline="0" dirty="0"/>
          </a:p>
          <a:p>
            <a:r>
              <a:rPr lang="en-GB" baseline="0" dirty="0"/>
              <a:t>Nested factors are A/B in R® and </a:t>
            </a:r>
            <a:r>
              <a:rPr lang="en-GB" baseline="0" dirty="0" err="1"/>
              <a:t>GensStat</a:t>
            </a:r>
            <a:r>
              <a:rPr lang="en-GB" baseline="0" dirty="0"/>
              <a:t>® and A(B) in SAS®</a:t>
            </a:r>
          </a:p>
          <a:p>
            <a:endParaRPr lang="en-GB" baseline="0" dirty="0"/>
          </a:p>
          <a:p>
            <a:r>
              <a:rPr lang="en-GB" baseline="0" dirty="0"/>
              <a:t>Here the block structure is Patient/Cycle which is Patient Cycle*Patient in SAS® and Patient +</a:t>
            </a:r>
            <a:r>
              <a:rPr lang="en-GB" baseline="0" dirty="0" err="1"/>
              <a:t>Cycle.Patient</a:t>
            </a:r>
            <a:r>
              <a:rPr lang="en-GB" baseline="0" dirty="0"/>
              <a:t> in GenStat®</a:t>
            </a:r>
          </a:p>
          <a:p>
            <a:endParaRPr lang="en-GB" baseline="0" dirty="0"/>
          </a:p>
          <a:p>
            <a:r>
              <a:rPr lang="en-GB" baseline="0" dirty="0" err="1"/>
              <a:t>Nelder’s</a:t>
            </a:r>
            <a:r>
              <a:rPr lang="en-GB" baseline="0" dirty="0"/>
              <a:t> theory of General Balance says that this MUST be fitted in any model if this is the block structure</a:t>
            </a:r>
            <a:endParaRPr lang="en-GB" dirty="0"/>
          </a:p>
        </p:txBody>
      </p:sp>
      <p:sp>
        <p:nvSpPr>
          <p:cNvPr id="4" name="Slide Number Placeholder 3"/>
          <p:cNvSpPr>
            <a:spLocks noGrp="1"/>
          </p:cNvSpPr>
          <p:nvPr>
            <p:ph type="sldNum" sz="quarter" idx="10"/>
          </p:nvPr>
        </p:nvSpPr>
        <p:spPr/>
        <p:txBody>
          <a:bodyPr/>
          <a:lstStyle/>
          <a:p>
            <a:fld id="{165F03A3-1D8B-48F1-AF70-0AAD97838280}" type="slidenum">
              <a:rPr lang="en-GB" smtClean="0"/>
              <a:t>15</a:t>
            </a:fld>
            <a:endParaRPr lang="en-GB"/>
          </a:p>
        </p:txBody>
      </p:sp>
    </p:spTree>
    <p:extLst>
      <p:ext uri="{BB962C8B-B14F-4D97-AF65-F5344CB8AC3E}">
        <p14:creationId xmlns:p14="http://schemas.microsoft.com/office/powerpoint/2010/main" val="1710935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F4873C-7B22-4CF2-9C46-908D3E3AB133}" type="datetime1">
              <a:rPr lang="en-GB" smtClean="0"/>
              <a:t>12/08/2016</a:t>
            </a:fld>
            <a:endParaRPr lang="en-GB"/>
          </a:p>
        </p:txBody>
      </p:sp>
      <p:sp>
        <p:nvSpPr>
          <p:cNvPr id="5" name="Footer Placeholder 4"/>
          <p:cNvSpPr>
            <a:spLocks noGrp="1"/>
          </p:cNvSpPr>
          <p:nvPr>
            <p:ph type="ftr" sz="quarter" idx="11"/>
          </p:nvPr>
        </p:nvSpPr>
        <p:spPr/>
        <p:txBody>
          <a:bodyPr/>
          <a:lstStyle/>
          <a:p>
            <a:r>
              <a:rPr lang="en-GB"/>
              <a:t>(c) Stephen Senn</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252328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2FDAE0-C6AD-4D42-9DCC-C42EE051FE2E}" type="datetime1">
              <a:rPr lang="en-GB" smtClean="0"/>
              <a:t>12/08/2016</a:t>
            </a:fld>
            <a:endParaRPr lang="en-GB"/>
          </a:p>
        </p:txBody>
      </p:sp>
      <p:sp>
        <p:nvSpPr>
          <p:cNvPr id="5" name="Footer Placeholder 4"/>
          <p:cNvSpPr>
            <a:spLocks noGrp="1"/>
          </p:cNvSpPr>
          <p:nvPr>
            <p:ph type="ftr" sz="quarter" idx="11"/>
          </p:nvPr>
        </p:nvSpPr>
        <p:spPr/>
        <p:txBody>
          <a:bodyPr/>
          <a:lstStyle/>
          <a:p>
            <a:r>
              <a:rPr lang="en-GB"/>
              <a:t>(c) Stephen Senn</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348771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24BD22-3623-42C6-81BA-BC1D8347F509}" type="datetime1">
              <a:rPr lang="en-GB" smtClean="0"/>
              <a:t>12/08/2016</a:t>
            </a:fld>
            <a:endParaRPr lang="en-GB"/>
          </a:p>
        </p:txBody>
      </p:sp>
      <p:sp>
        <p:nvSpPr>
          <p:cNvPr id="5" name="Footer Placeholder 4"/>
          <p:cNvSpPr>
            <a:spLocks noGrp="1"/>
          </p:cNvSpPr>
          <p:nvPr>
            <p:ph type="ftr" sz="quarter" idx="11"/>
          </p:nvPr>
        </p:nvSpPr>
        <p:spPr/>
        <p:txBody>
          <a:bodyPr/>
          <a:lstStyle/>
          <a:p>
            <a:r>
              <a:rPr lang="en-GB"/>
              <a:t>(c) Stephen Senn</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52026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A1F12B-F0A1-4A96-A056-572B8DED0347}" type="datetime1">
              <a:rPr lang="en-GB" smtClean="0"/>
              <a:t>12/08/2016</a:t>
            </a:fld>
            <a:endParaRPr lang="en-GB"/>
          </a:p>
        </p:txBody>
      </p:sp>
      <p:sp>
        <p:nvSpPr>
          <p:cNvPr id="5" name="Footer Placeholder 4"/>
          <p:cNvSpPr>
            <a:spLocks noGrp="1"/>
          </p:cNvSpPr>
          <p:nvPr>
            <p:ph type="ftr" sz="quarter" idx="11"/>
          </p:nvPr>
        </p:nvSpPr>
        <p:spPr/>
        <p:txBody>
          <a:bodyPr/>
          <a:lstStyle/>
          <a:p>
            <a:r>
              <a:rPr lang="en-GB"/>
              <a:t>(c) Stephen Senn</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230238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DAC736-812B-419F-8BA8-776FCB6CF88F}" type="datetime1">
              <a:rPr lang="en-GB" smtClean="0"/>
              <a:t>12/08/2016</a:t>
            </a:fld>
            <a:endParaRPr lang="en-GB"/>
          </a:p>
        </p:txBody>
      </p:sp>
      <p:sp>
        <p:nvSpPr>
          <p:cNvPr id="5" name="Footer Placeholder 4"/>
          <p:cNvSpPr>
            <a:spLocks noGrp="1"/>
          </p:cNvSpPr>
          <p:nvPr>
            <p:ph type="ftr" sz="quarter" idx="11"/>
          </p:nvPr>
        </p:nvSpPr>
        <p:spPr/>
        <p:txBody>
          <a:bodyPr/>
          <a:lstStyle/>
          <a:p>
            <a:r>
              <a:rPr lang="en-GB"/>
              <a:t>(c) Stephen Senn</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4137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303519-A324-4570-A9CB-3968A7B141F1}" type="datetime1">
              <a:rPr lang="en-GB" smtClean="0"/>
              <a:t>12/08/2016</a:t>
            </a:fld>
            <a:endParaRPr lang="en-GB"/>
          </a:p>
        </p:txBody>
      </p:sp>
      <p:sp>
        <p:nvSpPr>
          <p:cNvPr id="6" name="Footer Placeholder 5"/>
          <p:cNvSpPr>
            <a:spLocks noGrp="1"/>
          </p:cNvSpPr>
          <p:nvPr>
            <p:ph type="ftr" sz="quarter" idx="11"/>
          </p:nvPr>
        </p:nvSpPr>
        <p:spPr/>
        <p:txBody>
          <a:bodyPr/>
          <a:lstStyle/>
          <a:p>
            <a:r>
              <a:rPr lang="en-GB"/>
              <a:t>(c) Stephen Senn</a:t>
            </a:r>
          </a:p>
        </p:txBody>
      </p:sp>
      <p:sp>
        <p:nvSpPr>
          <p:cNvPr id="7" name="Slide Number Placeholder 6"/>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4088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E2A621-5507-4602-9302-2B942811BA6F}" type="datetime1">
              <a:rPr lang="en-GB" smtClean="0"/>
              <a:t>12/08/2016</a:t>
            </a:fld>
            <a:endParaRPr lang="en-GB"/>
          </a:p>
        </p:txBody>
      </p:sp>
      <p:sp>
        <p:nvSpPr>
          <p:cNvPr id="8" name="Footer Placeholder 7"/>
          <p:cNvSpPr>
            <a:spLocks noGrp="1"/>
          </p:cNvSpPr>
          <p:nvPr>
            <p:ph type="ftr" sz="quarter" idx="11"/>
          </p:nvPr>
        </p:nvSpPr>
        <p:spPr/>
        <p:txBody>
          <a:bodyPr/>
          <a:lstStyle/>
          <a:p>
            <a:r>
              <a:rPr lang="en-GB"/>
              <a:t>(c) Stephen Senn</a:t>
            </a:r>
          </a:p>
        </p:txBody>
      </p:sp>
      <p:sp>
        <p:nvSpPr>
          <p:cNvPr id="9" name="Slide Number Placeholder 8"/>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383450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0F3701-DFD2-41DB-B281-3B53756B82A7}" type="datetime1">
              <a:rPr lang="en-GB" smtClean="0"/>
              <a:t>12/08/2016</a:t>
            </a:fld>
            <a:endParaRPr lang="en-GB"/>
          </a:p>
        </p:txBody>
      </p:sp>
      <p:sp>
        <p:nvSpPr>
          <p:cNvPr id="4" name="Footer Placeholder 3"/>
          <p:cNvSpPr>
            <a:spLocks noGrp="1"/>
          </p:cNvSpPr>
          <p:nvPr>
            <p:ph type="ftr" sz="quarter" idx="11"/>
          </p:nvPr>
        </p:nvSpPr>
        <p:spPr/>
        <p:txBody>
          <a:bodyPr/>
          <a:lstStyle/>
          <a:p>
            <a:r>
              <a:rPr lang="en-GB"/>
              <a:t>(c) Stephen Senn</a:t>
            </a:r>
          </a:p>
        </p:txBody>
      </p:sp>
      <p:sp>
        <p:nvSpPr>
          <p:cNvPr id="5" name="Slide Number Placeholder 4"/>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299889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F4A51-90B1-43C0-A9C8-7A3F8ED1EE04}" type="datetime1">
              <a:rPr lang="en-GB" smtClean="0"/>
              <a:t>12/08/2016</a:t>
            </a:fld>
            <a:endParaRPr lang="en-GB"/>
          </a:p>
        </p:txBody>
      </p:sp>
      <p:sp>
        <p:nvSpPr>
          <p:cNvPr id="3" name="Footer Placeholder 2"/>
          <p:cNvSpPr>
            <a:spLocks noGrp="1"/>
          </p:cNvSpPr>
          <p:nvPr>
            <p:ph type="ftr" sz="quarter" idx="11"/>
          </p:nvPr>
        </p:nvSpPr>
        <p:spPr/>
        <p:txBody>
          <a:bodyPr/>
          <a:lstStyle/>
          <a:p>
            <a:r>
              <a:rPr lang="en-GB"/>
              <a:t>(c) Stephen Senn</a:t>
            </a:r>
          </a:p>
        </p:txBody>
      </p:sp>
      <p:sp>
        <p:nvSpPr>
          <p:cNvPr id="4" name="Slide Number Placeholder 3"/>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231974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8BF39E-ECE9-4A8A-BD62-86B9D2BF7EC1}" type="datetime1">
              <a:rPr lang="en-GB" smtClean="0"/>
              <a:t>12/08/2016</a:t>
            </a:fld>
            <a:endParaRPr lang="en-GB"/>
          </a:p>
        </p:txBody>
      </p:sp>
      <p:sp>
        <p:nvSpPr>
          <p:cNvPr id="6" name="Footer Placeholder 5"/>
          <p:cNvSpPr>
            <a:spLocks noGrp="1"/>
          </p:cNvSpPr>
          <p:nvPr>
            <p:ph type="ftr" sz="quarter" idx="11"/>
          </p:nvPr>
        </p:nvSpPr>
        <p:spPr/>
        <p:txBody>
          <a:bodyPr/>
          <a:lstStyle/>
          <a:p>
            <a:r>
              <a:rPr lang="en-GB"/>
              <a:t>(c) Stephen Senn</a:t>
            </a:r>
          </a:p>
        </p:txBody>
      </p:sp>
      <p:sp>
        <p:nvSpPr>
          <p:cNvPr id="7" name="Slide Number Placeholder 6"/>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164687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FBF6F5-A585-4E59-B3A5-A69ADC9DB4E9}" type="datetime1">
              <a:rPr lang="en-GB" smtClean="0"/>
              <a:t>12/08/2016</a:t>
            </a:fld>
            <a:endParaRPr lang="en-GB"/>
          </a:p>
        </p:txBody>
      </p:sp>
      <p:sp>
        <p:nvSpPr>
          <p:cNvPr id="6" name="Footer Placeholder 5"/>
          <p:cNvSpPr>
            <a:spLocks noGrp="1"/>
          </p:cNvSpPr>
          <p:nvPr>
            <p:ph type="ftr" sz="quarter" idx="11"/>
          </p:nvPr>
        </p:nvSpPr>
        <p:spPr/>
        <p:txBody>
          <a:bodyPr/>
          <a:lstStyle/>
          <a:p>
            <a:r>
              <a:rPr lang="en-GB"/>
              <a:t>(c) Stephen Senn</a:t>
            </a:r>
          </a:p>
        </p:txBody>
      </p:sp>
      <p:sp>
        <p:nvSpPr>
          <p:cNvPr id="7" name="Slide Number Placeholder 6"/>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98549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DE6D9-F1AB-48B6-BFC9-D48276FFFF3C}" type="datetime1">
              <a:rPr lang="en-GB" smtClean="0"/>
              <a:t>12/08/2016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 Stephen Senn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543DD-F528-4A7A-97F4-CB3D87B1AE2F}" type="slidenum">
              <a:rPr lang="en-GB" smtClean="0"/>
              <a:t>‹#›</a:t>
            </a:fld>
            <a:endParaRPr lang="en-GB"/>
          </a:p>
        </p:txBody>
      </p:sp>
    </p:spTree>
    <p:extLst>
      <p:ext uri="{BB962C8B-B14F-4D97-AF65-F5344CB8AC3E}">
        <p14:creationId xmlns:p14="http://schemas.microsoft.com/office/powerpoint/2010/main" val="2091537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solidFill>
                  <a:schemeClr val="tx2"/>
                </a:solidFill>
              </a:rPr>
              <a:t>N of 1 Trials, Statistical Inference and Rare Diseases </a:t>
            </a:r>
            <a:endParaRPr lang="en-GB" sz="4400" dirty="0">
              <a:solidFill>
                <a:schemeClr val="tx2"/>
              </a:solidFill>
            </a:endParaRPr>
          </a:p>
        </p:txBody>
      </p:sp>
      <p:pic>
        <p:nvPicPr>
          <p:cNvPr id="4" name="Picture 3"/>
          <p:cNvPicPr>
            <a:picLocks noChangeAspect="1"/>
          </p:cNvPicPr>
          <p:nvPr/>
        </p:nvPicPr>
        <p:blipFill>
          <a:blip r:embed="rId3"/>
          <a:stretch>
            <a:fillRect/>
          </a:stretch>
        </p:blipFill>
        <p:spPr>
          <a:xfrm>
            <a:off x="3723860" y="4562538"/>
            <a:ext cx="4852837" cy="1560711"/>
          </a:xfrm>
          <a:prstGeom prst="rect">
            <a:avLst/>
          </a:prstGeom>
        </p:spPr>
      </p:pic>
      <p:sp>
        <p:nvSpPr>
          <p:cNvPr id="3" name="Subtitle 2"/>
          <p:cNvSpPr>
            <a:spLocks noGrp="1"/>
          </p:cNvSpPr>
          <p:nvPr>
            <p:ph type="subTitle" idx="1"/>
          </p:nvPr>
        </p:nvSpPr>
        <p:spPr/>
        <p:txBody>
          <a:bodyPr/>
          <a:lstStyle/>
          <a:p>
            <a:r>
              <a:rPr lang="en-GB" dirty="0"/>
              <a:t>Stephen Senn, </a:t>
            </a:r>
            <a:r>
              <a:rPr lang="en-GB" dirty="0" err="1"/>
              <a:t>Artur</a:t>
            </a:r>
            <a:r>
              <a:rPr lang="en-GB" dirty="0"/>
              <a:t> Araujo and Sonia </a:t>
            </a:r>
            <a:r>
              <a:rPr lang="en-GB" dirty="0" err="1"/>
              <a:t>Leite</a:t>
            </a:r>
            <a:endParaRPr lang="en-GB" dirty="0"/>
          </a:p>
        </p:txBody>
      </p:sp>
      <p:sp>
        <p:nvSpPr>
          <p:cNvPr id="5" name="Footer Placeholder 4"/>
          <p:cNvSpPr>
            <a:spLocks noGrp="1"/>
          </p:cNvSpPr>
          <p:nvPr>
            <p:ph type="ftr" sz="quarter" idx="11"/>
          </p:nvPr>
        </p:nvSpPr>
        <p:spPr/>
        <p:txBody>
          <a:bodyPr/>
          <a:lstStyle/>
          <a:p>
            <a:r>
              <a:rPr lang="en-GB"/>
              <a:t>(c) Stephen Senn</a:t>
            </a:r>
          </a:p>
        </p:txBody>
      </p:sp>
      <p:sp>
        <p:nvSpPr>
          <p:cNvPr id="6" name="Slide Number Placeholder 5"/>
          <p:cNvSpPr>
            <a:spLocks noGrp="1"/>
          </p:cNvSpPr>
          <p:nvPr>
            <p:ph type="sldNum" sz="quarter" idx="12"/>
          </p:nvPr>
        </p:nvSpPr>
        <p:spPr/>
        <p:txBody>
          <a:bodyPr/>
          <a:lstStyle/>
          <a:p>
            <a:fld id="{B14543DD-F528-4A7A-97F4-CB3D87B1AE2F}" type="slidenum">
              <a:rPr lang="en-GB" smtClean="0"/>
              <a:t>1</a:t>
            </a:fld>
            <a:endParaRPr lang="en-GB"/>
          </a:p>
        </p:txBody>
      </p:sp>
    </p:spTree>
    <p:extLst>
      <p:ext uri="{BB962C8B-B14F-4D97-AF65-F5344CB8AC3E}">
        <p14:creationId xmlns:p14="http://schemas.microsoft.com/office/powerpoint/2010/main" val="161951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chemeClr val="tx2"/>
                </a:solidFill>
              </a:rPr>
              <a:t>How the </a:t>
            </a:r>
            <a:r>
              <a:rPr lang="en-GB" b="1" dirty="0" err="1">
                <a:solidFill>
                  <a:schemeClr val="tx2"/>
                </a:solidFill>
              </a:rPr>
              <a:t>Rothamsted</a:t>
            </a:r>
            <a:r>
              <a:rPr lang="en-GB" b="1" dirty="0">
                <a:solidFill>
                  <a:schemeClr val="tx2"/>
                </a:solidFill>
              </a:rPr>
              <a:t> School approach works</a:t>
            </a:r>
          </a:p>
        </p:txBody>
      </p:sp>
      <p:sp>
        <p:nvSpPr>
          <p:cNvPr id="5" name="Content Placeholder 4"/>
          <p:cNvSpPr>
            <a:spLocks noGrp="1"/>
          </p:cNvSpPr>
          <p:nvPr>
            <p:ph idx="1"/>
          </p:nvPr>
        </p:nvSpPr>
        <p:spPr/>
        <p:txBody>
          <a:bodyPr>
            <a:normAutofit fontScale="92500"/>
          </a:bodyPr>
          <a:lstStyle/>
          <a:p>
            <a:r>
              <a:rPr lang="en-GB" dirty="0"/>
              <a:t>The bock structure of the experiment is established</a:t>
            </a:r>
          </a:p>
          <a:p>
            <a:r>
              <a:rPr lang="en-GB" dirty="0"/>
              <a:t>This is cycles within patients </a:t>
            </a:r>
          </a:p>
          <a:p>
            <a:pPr lvl="1"/>
            <a:r>
              <a:rPr lang="en-GB" dirty="0"/>
              <a:t>Patient/Cycle = </a:t>
            </a:r>
            <a:r>
              <a:rPr lang="en-GB" dirty="0" err="1"/>
              <a:t>Patient+Patient.Cycle</a:t>
            </a:r>
            <a:r>
              <a:rPr lang="en-GB" dirty="0"/>
              <a:t> for GenStat®</a:t>
            </a:r>
          </a:p>
          <a:p>
            <a:pPr lvl="1"/>
            <a:r>
              <a:rPr lang="en-GB" dirty="0"/>
              <a:t>Patient/Cycle  = </a:t>
            </a:r>
            <a:r>
              <a:rPr lang="en-GB" dirty="0" err="1"/>
              <a:t>Patient+Patient:Cycle</a:t>
            </a:r>
            <a:r>
              <a:rPr lang="en-GB" dirty="0"/>
              <a:t> for R</a:t>
            </a:r>
          </a:p>
          <a:p>
            <a:pPr lvl="1"/>
            <a:r>
              <a:rPr lang="en-GB" dirty="0"/>
              <a:t>Patient(Cycle) = Patient Patient(Cycle) for SAS®</a:t>
            </a:r>
          </a:p>
          <a:p>
            <a:r>
              <a:rPr lang="en-GB" dirty="0"/>
              <a:t>The treatment structure is established</a:t>
            </a:r>
          </a:p>
          <a:p>
            <a:pPr lvl="1"/>
            <a:r>
              <a:rPr lang="en-GB" dirty="0"/>
              <a:t>For all three packages this is simply Treatment</a:t>
            </a:r>
          </a:p>
          <a:p>
            <a:r>
              <a:rPr lang="en-GB" dirty="0"/>
              <a:t>The outcome variable is declared</a:t>
            </a:r>
          </a:p>
          <a:p>
            <a:r>
              <a:rPr lang="en-GB" dirty="0"/>
              <a:t>Given the design matrix the analysis now follows</a:t>
            </a:r>
          </a:p>
          <a:p>
            <a:pPr lvl="1"/>
            <a:r>
              <a:rPr lang="en-GB" dirty="0"/>
              <a:t> This is fully implemented in GenStat® In other packages it has to be programmed</a:t>
            </a:r>
          </a:p>
        </p:txBody>
      </p:sp>
      <p:sp>
        <p:nvSpPr>
          <p:cNvPr id="2" name="Footer Placeholder 1"/>
          <p:cNvSpPr>
            <a:spLocks noGrp="1"/>
          </p:cNvSpPr>
          <p:nvPr>
            <p:ph type="ftr" sz="quarter" idx="11"/>
          </p:nvPr>
        </p:nvSpPr>
        <p:spPr/>
        <p:txBody>
          <a:bodyPr/>
          <a:lstStyle/>
          <a:p>
            <a:r>
              <a:rPr lang="en-GB"/>
              <a:t>(c) Stephen Senn</a:t>
            </a:r>
          </a:p>
        </p:txBody>
      </p:sp>
      <p:sp>
        <p:nvSpPr>
          <p:cNvPr id="3" name="Slide Number Placeholder 2"/>
          <p:cNvSpPr>
            <a:spLocks noGrp="1"/>
          </p:cNvSpPr>
          <p:nvPr>
            <p:ph type="sldNum" sz="quarter" idx="12"/>
          </p:nvPr>
        </p:nvSpPr>
        <p:spPr/>
        <p:txBody>
          <a:bodyPr/>
          <a:lstStyle/>
          <a:p>
            <a:fld id="{B14543DD-F528-4A7A-97F4-CB3D87B1AE2F}" type="slidenum">
              <a:rPr lang="en-GB" smtClean="0"/>
              <a:t>10</a:t>
            </a:fld>
            <a:endParaRPr lang="en-GB"/>
          </a:p>
        </p:txBody>
      </p:sp>
    </p:spTree>
    <p:extLst>
      <p:ext uri="{BB962C8B-B14F-4D97-AF65-F5344CB8AC3E}">
        <p14:creationId xmlns:p14="http://schemas.microsoft.com/office/powerpoint/2010/main" val="311443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The general balance approach in GenStat®</a:t>
            </a:r>
          </a:p>
        </p:txBody>
      </p:sp>
      <p:sp>
        <p:nvSpPr>
          <p:cNvPr id="5" name="Footer Placeholder 4"/>
          <p:cNvSpPr>
            <a:spLocks noGrp="1"/>
          </p:cNvSpPr>
          <p:nvPr>
            <p:ph type="ftr" sz="quarter" idx="11"/>
          </p:nvPr>
        </p:nvSpPr>
        <p:spPr/>
        <p:txBody>
          <a:bodyPr/>
          <a:lstStyle/>
          <a:p>
            <a:r>
              <a:rPr lang="en-GB"/>
              <a:t>(c) Stephen Senn</a:t>
            </a:r>
          </a:p>
        </p:txBody>
      </p:sp>
      <p:sp>
        <p:nvSpPr>
          <p:cNvPr id="6" name="Slide Number Placeholder 5"/>
          <p:cNvSpPr>
            <a:spLocks noGrp="1"/>
          </p:cNvSpPr>
          <p:nvPr>
            <p:ph type="sldNum" sz="quarter" idx="12"/>
          </p:nvPr>
        </p:nvSpPr>
        <p:spPr/>
        <p:txBody>
          <a:bodyPr/>
          <a:lstStyle/>
          <a:p>
            <a:fld id="{B14543DD-F528-4A7A-97F4-CB3D87B1AE2F}" type="slidenum">
              <a:rPr lang="en-GB" smtClean="0"/>
              <a:t>11</a:t>
            </a:fld>
            <a:endParaRPr lang="en-GB"/>
          </a:p>
        </p:txBody>
      </p:sp>
      <p:sp>
        <p:nvSpPr>
          <p:cNvPr id="9" name="TextBox 8"/>
          <p:cNvSpPr txBox="1"/>
          <p:nvPr/>
        </p:nvSpPr>
        <p:spPr>
          <a:xfrm>
            <a:off x="916405" y="1417972"/>
            <a:ext cx="10391274" cy="4985980"/>
          </a:xfrm>
          <a:prstGeom prst="rect">
            <a:avLst/>
          </a:prstGeom>
          <a:noFill/>
        </p:spPr>
        <p:txBody>
          <a:bodyPr wrap="square" rtlCol="0">
            <a:spAutoFit/>
          </a:bodyPr>
          <a:lstStyle/>
          <a:p>
            <a:r>
              <a:rPr lang="en-GB" dirty="0">
                <a:solidFill>
                  <a:srgbClr val="0000FF"/>
                </a:solidFill>
                <a:latin typeface="Courier New" panose="02070309020205020404" pitchFamily="49" charset="0"/>
              </a:rPr>
              <a:t>BLOCKSTRUCTURE</a:t>
            </a:r>
            <a:r>
              <a:rPr lang="en-GB" dirty="0">
                <a:solidFill>
                  <a:srgbClr val="000000"/>
                </a:solidFill>
                <a:latin typeface="Courier New" panose="02070309020205020404" pitchFamily="49" charset="0"/>
              </a:rPr>
              <a:t> Patient/Cycle</a:t>
            </a:r>
          </a:p>
          <a:p>
            <a:r>
              <a:rPr lang="en-GB" dirty="0">
                <a:solidFill>
                  <a:srgbClr val="0000FF"/>
                </a:solidFill>
                <a:latin typeface="Courier New" panose="02070309020205020404" pitchFamily="49" charset="0"/>
              </a:rPr>
              <a:t>TREATMENTSTRUCTURE</a:t>
            </a:r>
            <a:r>
              <a:rPr lang="en-GB" dirty="0">
                <a:solidFill>
                  <a:srgbClr val="000000"/>
                </a:solidFill>
                <a:latin typeface="Courier New" panose="02070309020205020404" pitchFamily="49" charset="0"/>
              </a:rPr>
              <a:t> Treatment</a:t>
            </a:r>
          </a:p>
          <a:p>
            <a:r>
              <a:rPr lang="en-GB" dirty="0">
                <a:solidFill>
                  <a:srgbClr val="0000FF"/>
                </a:solidFill>
                <a:latin typeface="Courier New" panose="02070309020205020404" pitchFamily="49" charset="0"/>
              </a:rPr>
              <a:t>ANOVA</a:t>
            </a:r>
            <a:r>
              <a:rPr lang="en-GB" dirty="0">
                <a:solidFill>
                  <a:srgbClr val="000000"/>
                </a:solidFill>
                <a:latin typeface="Courier New" panose="02070309020205020404" pitchFamily="49" charset="0"/>
              </a:rPr>
              <a:t>[FPROBABILITY=YES;NOMESSAGE=residual] Y</a:t>
            </a:r>
          </a:p>
          <a:p>
            <a:r>
              <a:rPr lang="en-GB" dirty="0">
                <a:solidFill>
                  <a:srgbClr val="000000"/>
                </a:solidFill>
                <a:latin typeface="Arial" panose="020B0604020202020204" pitchFamily="34" charset="0"/>
              </a:rPr>
              <a:t>.	 	 	 </a:t>
            </a:r>
          </a:p>
          <a:p>
            <a:r>
              <a:rPr lang="en-GB" sz="2400" dirty="0">
                <a:solidFill>
                  <a:srgbClr val="0000FF"/>
                </a:solidFill>
                <a:latin typeface="Arial" panose="020B0604020202020204" pitchFamily="34" charset="0"/>
              </a:rPr>
              <a:t>Analysis of variance</a:t>
            </a:r>
            <a:endParaRPr lang="en-GB" sz="2400" dirty="0">
              <a:solidFill>
                <a:srgbClr val="000000"/>
              </a:solidFill>
              <a:latin typeface="Arial" panose="020B0604020202020204" pitchFamily="34" charset="0"/>
            </a:endParaRPr>
          </a:p>
          <a:p>
            <a:r>
              <a:rPr lang="en-GB" sz="2400" dirty="0">
                <a:solidFill>
                  <a:srgbClr val="000000"/>
                </a:solidFill>
                <a:latin typeface="Arial" panose="020B0604020202020204" pitchFamily="34" charset="0"/>
              </a:rPr>
              <a:t> </a:t>
            </a:r>
          </a:p>
          <a:p>
            <a:r>
              <a:rPr lang="en-GB" dirty="0">
                <a:solidFill>
                  <a:srgbClr val="000000"/>
                </a:solidFill>
                <a:latin typeface="Arial" panose="020B0604020202020204" pitchFamily="34" charset="0"/>
              </a:rPr>
              <a:t>Variate: FEV</a:t>
            </a:r>
            <a:r>
              <a:rPr lang="en-GB" baseline="-25000" dirty="0">
                <a:solidFill>
                  <a:srgbClr val="000000"/>
                </a:solidFill>
                <a:latin typeface="Arial" panose="020B0604020202020204" pitchFamily="34" charset="0"/>
              </a:rPr>
              <a:t>1</a:t>
            </a:r>
            <a:r>
              <a:rPr lang="en-GB" dirty="0">
                <a:solidFill>
                  <a:srgbClr val="000000"/>
                </a:solidFill>
                <a:latin typeface="Arial" panose="020B0604020202020204" pitchFamily="34" charset="0"/>
              </a:rPr>
              <a:t> (mL)</a:t>
            </a:r>
          </a:p>
          <a:p>
            <a:r>
              <a:rPr lang="en-GB" dirty="0">
                <a:solidFill>
                  <a:srgbClr val="000000"/>
                </a:solidFill>
                <a:latin typeface="Arial" panose="020B0604020202020204" pitchFamily="34" charset="0"/>
              </a:rPr>
              <a:t> </a:t>
            </a:r>
          </a:p>
          <a:p>
            <a:r>
              <a:rPr lang="en-GB" dirty="0">
                <a:solidFill>
                  <a:srgbClr val="000000"/>
                </a:solidFill>
                <a:latin typeface="Arial" panose="020B0604020202020204" pitchFamily="34" charset="0"/>
              </a:rPr>
              <a:t>Source of variation	</a:t>
            </a:r>
            <a:r>
              <a:rPr lang="en-GB" dirty="0" err="1">
                <a:solidFill>
                  <a:srgbClr val="000000"/>
                </a:solidFill>
                <a:latin typeface="Arial" panose="020B0604020202020204" pitchFamily="34" charset="0"/>
              </a:rPr>
              <a:t>d.f.</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s.s.</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m.s.</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v.r</a:t>
            </a:r>
            <a:r>
              <a:rPr lang="en-GB" dirty="0">
                <a:solidFill>
                  <a:srgbClr val="000000"/>
                </a:solidFill>
                <a:latin typeface="Arial" panose="020B0604020202020204" pitchFamily="34" charset="0"/>
              </a:rPr>
              <a:t>.	                    F pr.</a:t>
            </a:r>
          </a:p>
          <a:p>
            <a:endParaRPr lang="en-GB" dirty="0">
              <a:solidFill>
                <a:srgbClr val="000000"/>
              </a:solidFill>
              <a:latin typeface="Arial" panose="020B0604020202020204" pitchFamily="34" charset="0"/>
            </a:endParaRPr>
          </a:p>
          <a:p>
            <a:r>
              <a:rPr lang="sv-SE" dirty="0">
                <a:solidFill>
                  <a:srgbClr val="000000"/>
                </a:solidFill>
                <a:latin typeface="Arial" panose="020B0604020202020204" pitchFamily="34" charset="0"/>
              </a:rPr>
              <a:t>Patient stratum	                 11	  1458791.	 132617.	                  10.04	 </a:t>
            </a:r>
          </a:p>
          <a:p>
            <a:r>
              <a:rPr lang="en-GB" dirty="0" err="1">
                <a:solidFill>
                  <a:srgbClr val="000000"/>
                </a:solidFill>
                <a:latin typeface="Arial" panose="020B0604020202020204" pitchFamily="34" charset="0"/>
              </a:rPr>
              <a:t>Patient.Cycle</a:t>
            </a:r>
            <a:r>
              <a:rPr lang="en-GB" dirty="0">
                <a:solidFill>
                  <a:srgbClr val="000000"/>
                </a:solidFill>
                <a:latin typeface="Arial" panose="020B0604020202020204" pitchFamily="34" charset="0"/>
              </a:rPr>
              <a:t> stratum	  24	    316885.	   13204.	                    1.04	 </a:t>
            </a:r>
          </a:p>
          <a:p>
            <a:r>
              <a:rPr lang="en-GB" dirty="0" err="1">
                <a:solidFill>
                  <a:srgbClr val="000000"/>
                </a:solidFill>
                <a:latin typeface="Arial" panose="020B0604020202020204" pitchFamily="34" charset="0"/>
              </a:rPr>
              <a:t>Patient.Cycle</a:t>
            </a:r>
            <a:r>
              <a:rPr lang="en-GB" dirty="0">
                <a:solidFill>
                  <a:srgbClr val="000000"/>
                </a:solidFill>
                <a:latin typeface="Arial" panose="020B0604020202020204" pitchFamily="34" charset="0"/>
              </a:rPr>
              <a:t>.*Units* stratum</a:t>
            </a:r>
          </a:p>
          <a:p>
            <a:r>
              <a:rPr lang="en-GB" dirty="0">
                <a:solidFill>
                  <a:srgbClr val="000000"/>
                </a:solidFill>
                <a:latin typeface="Arial" panose="020B0604020202020204" pitchFamily="34" charset="0"/>
              </a:rPr>
              <a:t>Treatment	                   1	     641089.	 641089.	                  50.57	                    &lt;.001</a:t>
            </a:r>
          </a:p>
          <a:p>
            <a:r>
              <a:rPr lang="en-GB" dirty="0">
                <a:solidFill>
                  <a:srgbClr val="000000"/>
                </a:solidFill>
                <a:latin typeface="Arial" panose="020B0604020202020204" pitchFamily="34" charset="0"/>
              </a:rPr>
              <a:t>Residual	                                35	     443736.	   12678.	 	 </a:t>
            </a:r>
          </a:p>
          <a:p>
            <a:r>
              <a:rPr lang="en-GB" dirty="0">
                <a:solidFill>
                  <a:srgbClr val="000000"/>
                </a:solidFill>
                <a:latin typeface="Arial" panose="020B0604020202020204" pitchFamily="34" charset="0"/>
              </a:rPr>
              <a:t>Total	                                71	    2860501.	 	 	 </a:t>
            </a:r>
          </a:p>
          <a:p>
            <a:endParaRPr lang="en-GB" dirty="0">
              <a:solidFill>
                <a:srgbClr val="000000"/>
              </a:solidFill>
              <a:latin typeface="Courier New" panose="02070309020205020404" pitchFamily="49" charset="0"/>
            </a:endParaRPr>
          </a:p>
        </p:txBody>
      </p:sp>
    </p:spTree>
    <p:extLst>
      <p:ext uri="{BB962C8B-B14F-4D97-AF65-F5344CB8AC3E}">
        <p14:creationId xmlns:p14="http://schemas.microsoft.com/office/powerpoint/2010/main" val="370335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37055" y="1327355"/>
            <a:ext cx="5447536" cy="5441938"/>
          </a:xfrm>
          <a:prstGeom prst="rect">
            <a:avLst/>
          </a:prstGeom>
        </p:spPr>
      </p:pic>
      <p:sp>
        <p:nvSpPr>
          <p:cNvPr id="2" name="Title 1"/>
          <p:cNvSpPr>
            <a:spLocks noGrp="1"/>
          </p:cNvSpPr>
          <p:nvPr>
            <p:ph type="title"/>
          </p:nvPr>
        </p:nvSpPr>
        <p:spPr/>
        <p:txBody>
          <a:bodyPr/>
          <a:lstStyle/>
          <a:p>
            <a:r>
              <a:rPr lang="en-GB" dirty="0">
                <a:solidFill>
                  <a:schemeClr val="tx2"/>
                </a:solidFill>
              </a:rPr>
              <a:t>What about the matched pairs approach?</a:t>
            </a:r>
          </a:p>
        </p:txBody>
      </p:sp>
      <p:sp>
        <p:nvSpPr>
          <p:cNvPr id="5" name="Content Placeholder 4"/>
          <p:cNvSpPr>
            <a:spLocks noGrp="1"/>
          </p:cNvSpPr>
          <p:nvPr>
            <p:ph sz="half" idx="1"/>
          </p:nvPr>
        </p:nvSpPr>
        <p:spPr/>
        <p:txBody>
          <a:bodyPr>
            <a:normAutofit lnSpcReduction="10000"/>
          </a:bodyPr>
          <a:lstStyle/>
          <a:p>
            <a:r>
              <a:rPr lang="en-GB" dirty="0"/>
              <a:t>We don’t analyse the original data</a:t>
            </a:r>
          </a:p>
          <a:p>
            <a:r>
              <a:rPr lang="en-GB" dirty="0"/>
              <a:t>Instead we reduce everything to a difference between pairs</a:t>
            </a:r>
          </a:p>
          <a:p>
            <a:pPr lvl="1"/>
            <a:r>
              <a:rPr lang="en-GB" dirty="0"/>
              <a:t>In this case ‘pair’ is defined by patient and cycle within patient</a:t>
            </a:r>
          </a:p>
          <a:p>
            <a:pPr lvl="1"/>
            <a:r>
              <a:rPr lang="en-GB" dirty="0"/>
              <a:t>There are thus 12 x 3 = 36 pairs in total</a:t>
            </a:r>
          </a:p>
          <a:p>
            <a:r>
              <a:rPr lang="en-GB" dirty="0"/>
              <a:t>The trellis plot corresponding to this is on the right</a:t>
            </a:r>
          </a:p>
          <a:p>
            <a:pPr lvl="1"/>
            <a:r>
              <a:rPr lang="en-GB" dirty="0"/>
              <a:t>Instead of plotting B against A it shows B-A per cycle per patient</a:t>
            </a:r>
          </a:p>
        </p:txBody>
      </p:sp>
      <p:sp>
        <p:nvSpPr>
          <p:cNvPr id="3" name="Footer Placeholder 2"/>
          <p:cNvSpPr>
            <a:spLocks noGrp="1"/>
          </p:cNvSpPr>
          <p:nvPr>
            <p:ph type="ftr" sz="quarter" idx="11"/>
          </p:nvPr>
        </p:nvSpPr>
        <p:spPr/>
        <p:txBody>
          <a:bodyPr/>
          <a:lstStyle/>
          <a:p>
            <a:r>
              <a:rPr lang="en-GB"/>
              <a:t>(c) Stephen Senn</a:t>
            </a:r>
          </a:p>
        </p:txBody>
      </p:sp>
      <p:sp>
        <p:nvSpPr>
          <p:cNvPr id="4" name="Slide Number Placeholder 3"/>
          <p:cNvSpPr>
            <a:spLocks noGrp="1"/>
          </p:cNvSpPr>
          <p:nvPr>
            <p:ph type="sldNum" sz="quarter" idx="12"/>
          </p:nvPr>
        </p:nvSpPr>
        <p:spPr/>
        <p:txBody>
          <a:bodyPr/>
          <a:lstStyle/>
          <a:p>
            <a:fld id="{B14543DD-F528-4A7A-97F4-CB3D87B1AE2F}" type="slidenum">
              <a:rPr lang="en-GB" smtClean="0"/>
              <a:t>12</a:t>
            </a:fld>
            <a:endParaRPr lang="en-GB"/>
          </a:p>
        </p:txBody>
      </p:sp>
    </p:spTree>
    <p:extLst>
      <p:ext uri="{BB962C8B-B14F-4D97-AF65-F5344CB8AC3E}">
        <p14:creationId xmlns:p14="http://schemas.microsoft.com/office/powerpoint/2010/main" val="139694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(c) Stephen Senn</a:t>
            </a:r>
          </a:p>
        </p:txBody>
      </p:sp>
      <p:sp>
        <p:nvSpPr>
          <p:cNvPr id="4" name="Slide Number Placeholder 3"/>
          <p:cNvSpPr>
            <a:spLocks noGrp="1"/>
          </p:cNvSpPr>
          <p:nvPr>
            <p:ph type="sldNum" sz="quarter" idx="12"/>
          </p:nvPr>
        </p:nvSpPr>
        <p:spPr/>
        <p:txBody>
          <a:bodyPr/>
          <a:lstStyle/>
          <a:p>
            <a:fld id="{B14543DD-F528-4A7A-97F4-CB3D87B1AE2F}" type="slidenum">
              <a:rPr lang="en-GB" smtClean="0"/>
              <a:t>13</a:t>
            </a:fld>
            <a:endParaRPr lang="en-GB"/>
          </a:p>
        </p:txBody>
      </p:sp>
      <p:sp>
        <p:nvSpPr>
          <p:cNvPr id="5" name="TextBox 4"/>
          <p:cNvSpPr txBox="1"/>
          <p:nvPr/>
        </p:nvSpPr>
        <p:spPr>
          <a:xfrm>
            <a:off x="368968" y="401053"/>
            <a:ext cx="11245516" cy="6186309"/>
          </a:xfrm>
          <a:prstGeom prst="rect">
            <a:avLst/>
          </a:prstGeom>
          <a:noFill/>
        </p:spPr>
        <p:txBody>
          <a:bodyPr wrap="square" rtlCol="0">
            <a:spAutoFit/>
          </a:bodyPr>
          <a:lstStyle/>
          <a:p>
            <a:r>
              <a:rPr lang="en-GB" b="1" dirty="0"/>
              <a:t>Matched pairs t using cycles to define pair</a:t>
            </a:r>
            <a:endParaRPr lang="en-GB" dirty="0"/>
          </a:p>
          <a:p>
            <a:r>
              <a:rPr lang="en-GB" dirty="0"/>
              <a:t> </a:t>
            </a:r>
          </a:p>
          <a:p>
            <a:r>
              <a:rPr lang="en-GB" dirty="0"/>
              <a:t> </a:t>
            </a:r>
          </a:p>
          <a:p>
            <a:r>
              <a:rPr lang="en-GB" dirty="0"/>
              <a:t>One-sample t-test</a:t>
            </a:r>
          </a:p>
          <a:p>
            <a:r>
              <a:rPr lang="en-GB" dirty="0"/>
              <a:t> </a:t>
            </a:r>
          </a:p>
          <a:p>
            <a:r>
              <a:rPr lang="en-GB" dirty="0"/>
              <a:t>Variate: Diff.</a:t>
            </a:r>
            <a:br>
              <a:rPr lang="en-GB" dirty="0"/>
            </a:br>
            <a:r>
              <a:rPr lang="en-GB" dirty="0"/>
              <a:t> </a:t>
            </a:r>
          </a:p>
          <a:p>
            <a:r>
              <a:rPr lang="en-GB" dirty="0"/>
              <a:t>Summary</a:t>
            </a:r>
          </a:p>
          <a:p>
            <a:r>
              <a:rPr lang="en-GB" dirty="0"/>
              <a:t> </a:t>
            </a:r>
          </a:p>
          <a:p>
            <a:r>
              <a:rPr lang="en-GB" dirty="0"/>
              <a:t>	 	 	 	 Standard	 Standard error</a:t>
            </a:r>
          </a:p>
          <a:p>
            <a:r>
              <a:rPr lang="en-GB" dirty="0"/>
              <a:t>Sample	 Size	 Mean	 Variance	 deviation	 of mean</a:t>
            </a:r>
          </a:p>
          <a:p>
            <a:r>
              <a:rPr lang="en-GB" dirty="0"/>
              <a:t>Paired difference	 36	 188.7	 25356	 159.2	 26.54</a:t>
            </a:r>
          </a:p>
          <a:p>
            <a:r>
              <a:rPr lang="en-GB" dirty="0"/>
              <a:t> </a:t>
            </a:r>
          </a:p>
          <a:p>
            <a:r>
              <a:rPr lang="en-GB" dirty="0"/>
              <a:t>	95% confidence interval for mean: (134.8, 242.6)</a:t>
            </a:r>
          </a:p>
          <a:p>
            <a:r>
              <a:rPr lang="en-GB" dirty="0"/>
              <a:t> </a:t>
            </a:r>
          </a:p>
          <a:p>
            <a:r>
              <a:rPr lang="en-GB" dirty="0"/>
              <a:t> </a:t>
            </a:r>
          </a:p>
          <a:p>
            <a:r>
              <a:rPr lang="en-GB" dirty="0"/>
              <a:t>Test of null hypothesis that mean of Paired difference is equal to 0</a:t>
            </a:r>
          </a:p>
          <a:p>
            <a:r>
              <a:rPr lang="en-GB" dirty="0"/>
              <a:t> </a:t>
            </a:r>
          </a:p>
          <a:p>
            <a:r>
              <a:rPr lang="en-GB" dirty="0"/>
              <a:t>Test statistic t = 7.11 on 35 </a:t>
            </a:r>
            <a:r>
              <a:rPr lang="en-GB" dirty="0" err="1"/>
              <a:t>d.f.</a:t>
            </a:r>
            <a:br>
              <a:rPr lang="en-GB" dirty="0"/>
            </a:br>
            <a:r>
              <a:rPr lang="en-GB" dirty="0"/>
              <a:t> </a:t>
            </a:r>
          </a:p>
          <a:p>
            <a:r>
              <a:rPr lang="en-GB" dirty="0"/>
              <a:t>Probability &lt; 0.001</a:t>
            </a:r>
            <a:br>
              <a:rPr lang="en-GB" dirty="0"/>
            </a:br>
            <a:endParaRPr lang="en-GB" dirty="0"/>
          </a:p>
        </p:txBody>
      </p:sp>
      <p:cxnSp>
        <p:nvCxnSpPr>
          <p:cNvPr id="7" name="Straight Arrow Connector 6"/>
          <p:cNvCxnSpPr/>
          <p:nvPr/>
        </p:nvCxnSpPr>
        <p:spPr>
          <a:xfrm>
            <a:off x="2294021" y="5662863"/>
            <a:ext cx="1876925" cy="433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70946" y="5967663"/>
            <a:ext cx="6673517" cy="369332"/>
          </a:xfrm>
          <a:prstGeom prst="rect">
            <a:avLst/>
          </a:prstGeom>
          <a:solidFill>
            <a:srgbClr val="FFFF00"/>
          </a:solidFill>
        </p:spPr>
        <p:txBody>
          <a:bodyPr wrap="square" rtlCol="0">
            <a:spAutoFit/>
          </a:bodyPr>
          <a:lstStyle/>
          <a:p>
            <a:r>
              <a:rPr lang="en-GB" dirty="0"/>
              <a:t>7.11</a:t>
            </a:r>
            <a:r>
              <a:rPr lang="en-GB" baseline="30000" dirty="0"/>
              <a:t>2</a:t>
            </a:r>
            <a:r>
              <a:rPr lang="en-GB" dirty="0"/>
              <a:t>= 50.57 This analysis is equivalent to the previous ANOVA</a:t>
            </a:r>
          </a:p>
        </p:txBody>
      </p:sp>
      <p:cxnSp>
        <p:nvCxnSpPr>
          <p:cNvPr id="11" name="Straight Arrow Connector 10"/>
          <p:cNvCxnSpPr/>
          <p:nvPr/>
        </p:nvCxnSpPr>
        <p:spPr>
          <a:xfrm>
            <a:off x="2903621" y="5534526"/>
            <a:ext cx="1828800" cy="128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92841" y="5534526"/>
            <a:ext cx="6408821" cy="369332"/>
          </a:xfrm>
          <a:prstGeom prst="rect">
            <a:avLst/>
          </a:prstGeom>
          <a:solidFill>
            <a:srgbClr val="FFFF00"/>
          </a:solidFill>
        </p:spPr>
        <p:txBody>
          <a:bodyPr wrap="square" rtlCol="0">
            <a:spAutoFit/>
          </a:bodyPr>
          <a:lstStyle/>
          <a:p>
            <a:r>
              <a:rPr lang="en-GB" dirty="0"/>
              <a:t>Same DF as for ANOVA &amp; is one fewer than total number of cycles</a:t>
            </a:r>
          </a:p>
        </p:txBody>
      </p:sp>
      <p:sp>
        <p:nvSpPr>
          <p:cNvPr id="2" name="TextBox 1"/>
          <p:cNvSpPr txBox="1"/>
          <p:nvPr/>
        </p:nvSpPr>
        <p:spPr>
          <a:xfrm>
            <a:off x="8377084" y="4409756"/>
            <a:ext cx="2467379" cy="646331"/>
          </a:xfrm>
          <a:prstGeom prst="rect">
            <a:avLst/>
          </a:prstGeom>
          <a:solidFill>
            <a:schemeClr val="accent1">
              <a:lumMod val="40000"/>
              <a:lumOff val="60000"/>
            </a:schemeClr>
          </a:solidFill>
        </p:spPr>
        <p:txBody>
          <a:bodyPr wrap="square" rtlCol="0">
            <a:spAutoFit/>
          </a:bodyPr>
          <a:lstStyle/>
          <a:p>
            <a:r>
              <a:rPr lang="en-GB" dirty="0"/>
              <a:t>Chen and Chen approach is OK after all!</a:t>
            </a:r>
          </a:p>
        </p:txBody>
      </p:sp>
    </p:spTree>
    <p:extLst>
      <p:ext uri="{BB962C8B-B14F-4D97-AF65-F5344CB8AC3E}">
        <p14:creationId xmlns:p14="http://schemas.microsoft.com/office/powerpoint/2010/main" val="133942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chemeClr val="tx2"/>
                </a:solidFill>
              </a:rPr>
              <a:t>Consequences</a:t>
            </a:r>
          </a:p>
        </p:txBody>
      </p:sp>
      <p:sp>
        <p:nvSpPr>
          <p:cNvPr id="5" name="Content Placeholder 4"/>
          <p:cNvSpPr>
            <a:spLocks noGrp="1"/>
          </p:cNvSpPr>
          <p:nvPr>
            <p:ph sz="half" idx="1"/>
          </p:nvPr>
        </p:nvSpPr>
        <p:spPr/>
        <p:txBody>
          <a:bodyPr>
            <a:normAutofit fontScale="77500" lnSpcReduction="20000"/>
          </a:bodyPr>
          <a:lstStyle/>
          <a:p>
            <a:r>
              <a:rPr lang="en-GB" dirty="0"/>
              <a:t>The matched pairs t-test examined by Chen and Chen (2014) </a:t>
            </a:r>
            <a:r>
              <a:rPr lang="en-GB" i="1" u="sng" dirty="0"/>
              <a:t>is</a:t>
            </a:r>
            <a:r>
              <a:rPr lang="en-GB" dirty="0"/>
              <a:t> a valid analysis</a:t>
            </a:r>
          </a:p>
          <a:p>
            <a:r>
              <a:rPr lang="en-GB" dirty="0"/>
              <a:t>It is justified by the randomisation theory of the </a:t>
            </a:r>
            <a:r>
              <a:rPr lang="en-GB" dirty="0" err="1"/>
              <a:t>Rothamsted</a:t>
            </a:r>
            <a:r>
              <a:rPr lang="en-GB" dirty="0"/>
              <a:t> School and by John </a:t>
            </a:r>
            <a:r>
              <a:rPr lang="en-GB" dirty="0" err="1"/>
              <a:t>Nelder’s</a:t>
            </a:r>
            <a:r>
              <a:rPr lang="en-GB" dirty="0"/>
              <a:t> approach</a:t>
            </a:r>
          </a:p>
          <a:p>
            <a:r>
              <a:rPr lang="en-GB" dirty="0"/>
              <a:t>However, one must be careful</a:t>
            </a:r>
          </a:p>
          <a:p>
            <a:pPr lvl="1"/>
            <a:r>
              <a:rPr lang="en-GB" dirty="0"/>
              <a:t>It is a valid analysis for testing a specific null</a:t>
            </a:r>
          </a:p>
          <a:p>
            <a:pPr lvl="2"/>
            <a:r>
              <a:rPr lang="en-GB" dirty="0"/>
              <a:t>That the two treatments are identical</a:t>
            </a:r>
          </a:p>
          <a:p>
            <a:pPr lvl="1"/>
            <a:r>
              <a:rPr lang="en-GB" dirty="0"/>
              <a:t>In this case under the null hypothesis, the interaction is zero</a:t>
            </a:r>
          </a:p>
          <a:p>
            <a:r>
              <a:rPr lang="en-GB" dirty="0"/>
              <a:t>This raises the question can we do better?</a:t>
            </a:r>
          </a:p>
        </p:txBody>
      </p:sp>
      <mc:AlternateContent xmlns:mc="http://schemas.openxmlformats.org/markup-compatibility/2006">
        <mc:Choice xmlns:a14="http://schemas.microsoft.com/office/drawing/2010/main" Requires="a14">
          <p:sp>
            <p:nvSpPr>
              <p:cNvPr id="6" name="Content Placeholder 5"/>
              <p:cNvSpPr>
                <a:spLocks noGrp="1"/>
              </p:cNvSpPr>
              <p:nvPr>
                <p:ph sz="half" idx="2"/>
              </p:nvPr>
            </p:nvSpPr>
            <p:spPr/>
            <p:txBody>
              <a:bodyPr>
                <a:normAutofit fontScale="77500" lnSpcReduction="20000"/>
              </a:bodyPr>
              <a:lstStyle/>
              <a:p>
                <a:r>
                  <a:rPr lang="en-GB" dirty="0"/>
                  <a:t>We can go one step further and remove the treatment by patient interaction from the residual sum of squares</a:t>
                </a:r>
              </a:p>
              <a:p>
                <a:r>
                  <a:rPr lang="en-GB" dirty="0"/>
                  <a:t>Under the null hypothesis the expected value of the interaction is no different from the residual</a:t>
                </a:r>
              </a:p>
              <a:p>
                <a:r>
                  <a:rPr lang="en-GB" dirty="0"/>
                  <a:t>However if the alternative is true we can use a smaller residual sum of squares</a:t>
                </a:r>
              </a:p>
              <a:p>
                <a:r>
                  <a:rPr lang="en-GB" dirty="0"/>
                  <a:t>This is analogous to the following idea when carrying out a two-sample t-test</a:t>
                </a:r>
              </a:p>
              <a:p>
                <a:pPr lvl="1"/>
                <a:r>
                  <a:rPr lang="en-GB" dirty="0"/>
                  <a:t>Despite the fact that under the </a:t>
                </a:r>
                <a:r>
                  <a:rPr lang="en-GB" i="1" dirty="0"/>
                  <a:t>null hypothesis </a:t>
                </a:r>
                <a:r>
                  <a:rPr lang="en-GB" dirty="0"/>
                  <a:t>a variance estimate using</a:t>
                </a:r>
              </a:p>
              <a:p>
                <a:pPr marL="457200" lvl="1" indent="0">
                  <a:buNone/>
                </a:pP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2</m:t>
                        </m:r>
                      </m:sub>
                    </m:sSub>
                  </m:oMath>
                </a14:m>
                <a:r>
                  <a:rPr lang="en-GB" dirty="0"/>
                  <a:t>-1 is more accurate than one using </a:t>
                </a:r>
                <a14:m>
                  <m:oMath xmlns:m="http://schemas.openxmlformats.org/officeDocument/2006/math">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1</m:t>
                            </m:r>
                          </m:sub>
                        </m:sSub>
                        <m:r>
                          <a:rPr lang="en-GB" i="1">
                            <a:latin typeface="Cambria Math" panose="02040503050406030204" pitchFamily="18" charset="0"/>
                          </a:rPr>
                          <m:t>−1</m:t>
                        </m:r>
                      </m:e>
                    </m:d>
                    <m:r>
                      <a:rPr lang="en-GB" i="1">
                        <a:latin typeface="Cambria Math" panose="02040503050406030204" pitchFamily="18" charset="0"/>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2</m:t>
                            </m:r>
                          </m:sub>
                        </m:sSub>
                        <m:r>
                          <a:rPr lang="en-GB" i="1">
                            <a:latin typeface="Cambria Math" panose="02040503050406030204" pitchFamily="18" charset="0"/>
                          </a:rPr>
                          <m:t>−1</m:t>
                        </m:r>
                      </m:e>
                    </m:d>
                  </m:oMath>
                </a14:m>
                <a:r>
                  <a:rPr lang="en-GB" dirty="0"/>
                  <a:t>, we use the latter because it is better under the </a:t>
                </a:r>
                <a:r>
                  <a:rPr lang="en-GB" i="1" dirty="0"/>
                  <a:t>alternative hypothesis</a:t>
                </a:r>
              </a:p>
              <a:p>
                <a:endParaRPr lang="en-GB" dirty="0"/>
              </a:p>
            </p:txBody>
          </p:sp>
        </mc:Choice>
        <mc:Fallback>
          <p:sp>
            <p:nvSpPr>
              <p:cNvPr id="6" name="Content Placeholder 5"/>
              <p:cNvSpPr>
                <a:spLocks noGrp="1" noRot="1" noChangeAspect="1" noMove="1" noResize="1" noEditPoints="1" noAdjustHandles="1" noChangeArrowheads="1" noChangeShapeType="1" noTextEdit="1"/>
              </p:cNvSpPr>
              <p:nvPr>
                <p:ph sz="half" idx="2"/>
              </p:nvPr>
            </p:nvSpPr>
            <p:spPr>
              <a:blipFill>
                <a:blip r:embed="rId2"/>
                <a:stretch>
                  <a:fillRect l="-1412" t="-2801" r="-1529"/>
                </a:stretch>
              </a:blipFill>
            </p:spPr>
            <p:txBody>
              <a:bodyPr/>
              <a:lstStyle/>
              <a:p>
                <a:r>
                  <a:rPr lang="en-GB">
                    <a:noFill/>
                  </a:rPr>
                  <a:t> </a:t>
                </a:r>
              </a:p>
            </p:txBody>
          </p:sp>
        </mc:Fallback>
      </mc:AlternateContent>
      <p:sp>
        <p:nvSpPr>
          <p:cNvPr id="2" name="Footer Placeholder 1"/>
          <p:cNvSpPr>
            <a:spLocks noGrp="1"/>
          </p:cNvSpPr>
          <p:nvPr>
            <p:ph type="ftr" sz="quarter" idx="11"/>
          </p:nvPr>
        </p:nvSpPr>
        <p:spPr/>
        <p:txBody>
          <a:bodyPr/>
          <a:lstStyle/>
          <a:p>
            <a:r>
              <a:rPr lang="en-GB"/>
              <a:t>(c) Stephen Senn</a:t>
            </a:r>
          </a:p>
        </p:txBody>
      </p:sp>
      <p:sp>
        <p:nvSpPr>
          <p:cNvPr id="3" name="Slide Number Placeholder 2"/>
          <p:cNvSpPr>
            <a:spLocks noGrp="1"/>
          </p:cNvSpPr>
          <p:nvPr>
            <p:ph type="sldNum" sz="quarter" idx="12"/>
          </p:nvPr>
        </p:nvSpPr>
        <p:spPr/>
        <p:txBody>
          <a:bodyPr/>
          <a:lstStyle/>
          <a:p>
            <a:fld id="{B14543DD-F528-4A7A-97F4-CB3D87B1AE2F}" type="slidenum">
              <a:rPr lang="en-GB" smtClean="0"/>
              <a:t>14</a:t>
            </a:fld>
            <a:endParaRPr lang="en-GB"/>
          </a:p>
        </p:txBody>
      </p:sp>
    </p:spTree>
    <p:extLst>
      <p:ext uri="{BB962C8B-B14F-4D97-AF65-F5344CB8AC3E}">
        <p14:creationId xmlns:p14="http://schemas.microsoft.com/office/powerpoint/2010/main" val="413403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9788" y="4299284"/>
            <a:ext cx="3812423" cy="12031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04390" y="1157037"/>
            <a:ext cx="4203031" cy="13635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277853" y="3176338"/>
            <a:ext cx="6769768" cy="325654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499622" y="320844"/>
            <a:ext cx="6229350" cy="27373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457201"/>
            <a:ext cx="3932237" cy="505326"/>
          </a:xfrm>
        </p:spPr>
        <p:txBody>
          <a:bodyPr>
            <a:normAutofit fontScale="90000"/>
          </a:bodyPr>
          <a:lstStyle/>
          <a:p>
            <a:r>
              <a:rPr lang="en-GB" b="1" dirty="0">
                <a:solidFill>
                  <a:schemeClr val="tx2"/>
                </a:solidFill>
              </a:rPr>
              <a:t>Comparing two models</a:t>
            </a:r>
          </a:p>
        </p:txBody>
      </p:sp>
      <p:sp>
        <p:nvSpPr>
          <p:cNvPr id="4" name="Text Placeholder 3"/>
          <p:cNvSpPr>
            <a:spLocks noGrp="1"/>
          </p:cNvSpPr>
          <p:nvPr>
            <p:ph type="body" sz="half" idx="2"/>
          </p:nvPr>
        </p:nvSpPr>
        <p:spPr>
          <a:xfrm>
            <a:off x="839788" y="1475874"/>
            <a:ext cx="3932237" cy="4393114"/>
          </a:xfrm>
        </p:spPr>
        <p:txBody>
          <a:bodyPr/>
          <a:lstStyle/>
          <a:p>
            <a:r>
              <a:rPr lang="en-GB" sz="2400" dirty="0"/>
              <a:t>The first is without a patient by treatment interaction</a:t>
            </a:r>
          </a:p>
          <a:p>
            <a:endParaRPr lang="en-GB" dirty="0"/>
          </a:p>
          <a:p>
            <a:endParaRPr lang="en-GB" dirty="0"/>
          </a:p>
          <a:p>
            <a:r>
              <a:rPr lang="en-GB" sz="2000" dirty="0">
                <a:latin typeface="SAS Monospace" panose="020B0609020202020204" pitchFamily="49" charset="0"/>
              </a:rPr>
              <a:t>NB Analysis with proc </a:t>
            </a:r>
            <a:r>
              <a:rPr lang="en-GB" sz="2000" dirty="0" err="1">
                <a:latin typeface="SAS Monospace" panose="020B0609020202020204" pitchFamily="49" charset="0"/>
              </a:rPr>
              <a:t>glm</a:t>
            </a:r>
            <a:r>
              <a:rPr lang="en-GB" sz="2000" dirty="0">
                <a:latin typeface="SAS Monospace" panose="020B0609020202020204" pitchFamily="49" charset="0"/>
              </a:rPr>
              <a:t> of SAS®</a:t>
            </a:r>
          </a:p>
          <a:p>
            <a:endParaRPr lang="en-GB" dirty="0"/>
          </a:p>
          <a:p>
            <a:endParaRPr lang="en-GB" dirty="0"/>
          </a:p>
          <a:p>
            <a:endParaRPr lang="en-GB" sz="2400" dirty="0"/>
          </a:p>
          <a:p>
            <a:r>
              <a:rPr lang="en-GB" sz="2400" dirty="0"/>
              <a:t>The second is with a patient by treatment interaction</a:t>
            </a:r>
          </a:p>
        </p:txBody>
      </p:sp>
      <p:sp>
        <p:nvSpPr>
          <p:cNvPr id="3" name="Footer Placeholder 2"/>
          <p:cNvSpPr>
            <a:spLocks noGrp="1"/>
          </p:cNvSpPr>
          <p:nvPr>
            <p:ph type="ftr" sz="quarter" idx="11"/>
          </p:nvPr>
        </p:nvSpPr>
        <p:spPr/>
        <p:txBody>
          <a:bodyPr/>
          <a:lstStyle/>
          <a:p>
            <a:r>
              <a:rPr lang="en-GB"/>
              <a:t>(c) Stephen Senn</a:t>
            </a:r>
          </a:p>
        </p:txBody>
      </p:sp>
      <p:sp>
        <p:nvSpPr>
          <p:cNvPr id="5" name="Slide Number Placeholder 4"/>
          <p:cNvSpPr>
            <a:spLocks noGrp="1"/>
          </p:cNvSpPr>
          <p:nvPr>
            <p:ph type="sldNum" sz="quarter" idx="12"/>
          </p:nvPr>
        </p:nvSpPr>
        <p:spPr/>
        <p:txBody>
          <a:bodyPr/>
          <a:lstStyle/>
          <a:p>
            <a:fld id="{B14543DD-F528-4A7A-97F4-CB3D87B1AE2F}" type="slidenum">
              <a:rPr lang="en-GB" smtClean="0"/>
              <a:t>15</a:t>
            </a:fld>
            <a:endParaRPr lang="en-GB"/>
          </a:p>
        </p:txBody>
      </p:sp>
      <p:pic>
        <p:nvPicPr>
          <p:cNvPr id="6" name="Picture 5"/>
          <p:cNvPicPr>
            <a:picLocks noChangeAspect="1"/>
          </p:cNvPicPr>
          <p:nvPr/>
        </p:nvPicPr>
        <p:blipFill>
          <a:blip r:embed="rId3"/>
          <a:stretch>
            <a:fillRect/>
          </a:stretch>
        </p:blipFill>
        <p:spPr>
          <a:xfrm>
            <a:off x="6096000" y="440697"/>
            <a:ext cx="5257800" cy="2552330"/>
          </a:xfrm>
          <a:prstGeom prst="rect">
            <a:avLst/>
          </a:prstGeom>
        </p:spPr>
      </p:pic>
      <p:pic>
        <p:nvPicPr>
          <p:cNvPr id="13" name="Picture 12"/>
          <p:cNvPicPr>
            <a:picLocks noChangeAspect="1"/>
          </p:cNvPicPr>
          <p:nvPr/>
        </p:nvPicPr>
        <p:blipFill>
          <a:blip r:embed="rId4"/>
          <a:stretch>
            <a:fillRect/>
          </a:stretch>
        </p:blipFill>
        <p:spPr>
          <a:xfrm>
            <a:off x="5863192" y="3454316"/>
            <a:ext cx="5607416" cy="2783894"/>
          </a:xfrm>
          <a:prstGeom prst="rect">
            <a:avLst/>
          </a:prstGeom>
        </p:spPr>
      </p:pic>
    </p:spTree>
    <p:extLst>
      <p:ext uri="{BB962C8B-B14F-4D97-AF65-F5344CB8AC3E}">
        <p14:creationId xmlns:p14="http://schemas.microsoft.com/office/powerpoint/2010/main" val="173463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Meta-analysis</a:t>
            </a:r>
          </a:p>
        </p:txBody>
      </p:sp>
      <p:sp>
        <p:nvSpPr>
          <p:cNvPr id="7" name="Footer Placeholder 6"/>
          <p:cNvSpPr>
            <a:spLocks noGrp="1"/>
          </p:cNvSpPr>
          <p:nvPr>
            <p:ph type="ftr" sz="quarter" idx="11"/>
          </p:nvPr>
        </p:nvSpPr>
        <p:spPr/>
        <p:txBody>
          <a:bodyPr/>
          <a:lstStyle/>
          <a:p>
            <a:r>
              <a:rPr lang="en-GB"/>
              <a:t>(c) Stephen Senn</a:t>
            </a:r>
          </a:p>
        </p:txBody>
      </p:sp>
      <p:sp>
        <p:nvSpPr>
          <p:cNvPr id="8" name="Slide Number Placeholder 7"/>
          <p:cNvSpPr>
            <a:spLocks noGrp="1"/>
          </p:cNvSpPr>
          <p:nvPr>
            <p:ph type="sldNum" sz="quarter" idx="12"/>
          </p:nvPr>
        </p:nvSpPr>
        <p:spPr/>
        <p:txBody>
          <a:bodyPr/>
          <a:lstStyle/>
          <a:p>
            <a:fld id="{B14543DD-F528-4A7A-97F4-CB3D87B1AE2F}" type="slidenum">
              <a:rPr lang="en-GB" smtClean="0"/>
              <a:t>16</a:t>
            </a:fld>
            <a:endParaRPr lang="en-GB"/>
          </a:p>
        </p:txBody>
      </p:sp>
      <p:pic>
        <p:nvPicPr>
          <p:cNvPr id="13" name="Picture 12"/>
          <p:cNvPicPr>
            <a:picLocks noChangeAspect="1"/>
          </p:cNvPicPr>
          <p:nvPr/>
        </p:nvPicPr>
        <p:blipFill>
          <a:blip r:embed="rId2"/>
          <a:stretch>
            <a:fillRect/>
          </a:stretch>
        </p:blipFill>
        <p:spPr>
          <a:xfrm>
            <a:off x="5513436" y="365125"/>
            <a:ext cx="6498899" cy="6401355"/>
          </a:xfrm>
          <a:prstGeom prst="rect">
            <a:avLst/>
          </a:prstGeom>
        </p:spPr>
      </p:pic>
      <p:pic>
        <p:nvPicPr>
          <p:cNvPr id="14" name="Picture 13"/>
          <p:cNvPicPr>
            <a:picLocks noChangeAspect="1"/>
          </p:cNvPicPr>
          <p:nvPr/>
        </p:nvPicPr>
        <p:blipFill>
          <a:blip r:embed="rId3"/>
          <a:stretch>
            <a:fillRect/>
          </a:stretch>
        </p:blipFill>
        <p:spPr>
          <a:xfrm>
            <a:off x="487194" y="2175793"/>
            <a:ext cx="5608806" cy="2780017"/>
          </a:xfrm>
          <a:prstGeom prst="rect">
            <a:avLst/>
          </a:prstGeom>
        </p:spPr>
      </p:pic>
      <p:cxnSp>
        <p:nvCxnSpPr>
          <p:cNvPr id="16" name="Straight Arrow Connector 15"/>
          <p:cNvCxnSpPr/>
          <p:nvPr/>
        </p:nvCxnSpPr>
        <p:spPr>
          <a:xfrm flipV="1">
            <a:off x="3319670" y="4770783"/>
            <a:ext cx="258417" cy="141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319670" y="5191432"/>
            <a:ext cx="5175401" cy="990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2218" y="5338583"/>
            <a:ext cx="2698458" cy="1200329"/>
          </a:xfrm>
          <a:prstGeom prst="rect">
            <a:avLst/>
          </a:prstGeom>
          <a:solidFill>
            <a:srgbClr val="FFFF00"/>
          </a:solidFill>
        </p:spPr>
        <p:txBody>
          <a:bodyPr wrap="square" rtlCol="0">
            <a:spAutoFit/>
          </a:bodyPr>
          <a:lstStyle/>
          <a:p>
            <a:r>
              <a:rPr lang="en-GB" dirty="0"/>
              <a:t>The ANOVA with interaction corresponds to the fixed effects meta-analysis</a:t>
            </a:r>
          </a:p>
        </p:txBody>
      </p:sp>
    </p:spTree>
    <p:extLst>
      <p:ext uri="{BB962C8B-B14F-4D97-AF65-F5344CB8AC3E}">
        <p14:creationId xmlns:p14="http://schemas.microsoft.com/office/powerpoint/2010/main" val="182832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Two more difficult questions</a:t>
            </a:r>
            <a:br>
              <a:rPr lang="en-GB" b="1" dirty="0">
                <a:solidFill>
                  <a:schemeClr val="tx2"/>
                </a:solidFill>
              </a:rPr>
            </a:br>
            <a:endParaRPr lang="en-GB" dirty="0">
              <a:solidFill>
                <a:schemeClr val="tx2"/>
              </a:solidFill>
            </a:endParaRPr>
          </a:p>
        </p:txBody>
      </p:sp>
      <p:sp>
        <p:nvSpPr>
          <p:cNvPr id="7" name="Text Placeholder 6"/>
          <p:cNvSpPr>
            <a:spLocks noGrp="1"/>
          </p:cNvSpPr>
          <p:nvPr>
            <p:ph type="body" idx="1"/>
          </p:nvPr>
        </p:nvSpPr>
        <p:spPr/>
        <p:txBody>
          <a:bodyPr/>
          <a:lstStyle/>
          <a:p>
            <a:r>
              <a:rPr lang="en-GB" dirty="0">
                <a:solidFill>
                  <a:schemeClr val="tx2"/>
                </a:solidFill>
              </a:rPr>
              <a:t>The average effects in future patients?</a:t>
            </a:r>
            <a:endParaRPr lang="en-GB" dirty="0"/>
          </a:p>
        </p:txBody>
      </p:sp>
      <p:sp>
        <p:nvSpPr>
          <p:cNvPr id="3" name="Content Placeholder 2"/>
          <p:cNvSpPr>
            <a:spLocks noGrp="1"/>
          </p:cNvSpPr>
          <p:nvPr>
            <p:ph sz="half" idx="2"/>
          </p:nvPr>
        </p:nvSpPr>
        <p:spPr/>
        <p:txBody>
          <a:bodyPr>
            <a:normAutofit lnSpcReduction="10000"/>
          </a:bodyPr>
          <a:lstStyle/>
          <a:p>
            <a:r>
              <a:rPr lang="en-GB" dirty="0"/>
              <a:t>This may require a mixed effects model</a:t>
            </a:r>
          </a:p>
          <a:p>
            <a:r>
              <a:rPr lang="en-GB" dirty="0"/>
              <a:t>Allow for a random treatment-by-patient interaction</a:t>
            </a:r>
          </a:p>
          <a:p>
            <a:pPr lvl="1"/>
            <a:r>
              <a:rPr lang="en-GB" dirty="0"/>
              <a:t>The possibility that there may be variation in the effect from patient to patient</a:t>
            </a:r>
          </a:p>
          <a:p>
            <a:r>
              <a:rPr lang="en-GB" dirty="0"/>
              <a:t>Strong assumptions my be involved</a:t>
            </a:r>
          </a:p>
          <a:p>
            <a:endParaRPr lang="en-GB" dirty="0"/>
          </a:p>
        </p:txBody>
      </p:sp>
      <p:sp>
        <p:nvSpPr>
          <p:cNvPr id="8" name="Text Placeholder 7"/>
          <p:cNvSpPr>
            <a:spLocks noGrp="1"/>
          </p:cNvSpPr>
          <p:nvPr>
            <p:ph type="body" sz="quarter" idx="3"/>
          </p:nvPr>
        </p:nvSpPr>
        <p:spPr/>
        <p:txBody>
          <a:bodyPr/>
          <a:lstStyle/>
          <a:p>
            <a:r>
              <a:rPr lang="en-GB" dirty="0"/>
              <a:t>The average effect for a given patient?</a:t>
            </a:r>
          </a:p>
        </p:txBody>
      </p:sp>
      <p:sp>
        <p:nvSpPr>
          <p:cNvPr id="12" name="Content Placeholder 11"/>
          <p:cNvSpPr>
            <a:spLocks noGrp="1"/>
          </p:cNvSpPr>
          <p:nvPr>
            <p:ph sz="quarter" idx="4"/>
          </p:nvPr>
        </p:nvSpPr>
        <p:spPr/>
        <p:txBody>
          <a:bodyPr/>
          <a:lstStyle/>
          <a:p>
            <a:r>
              <a:rPr lang="en-GB" dirty="0"/>
              <a:t>The same random effect model can be used to predict long-term average effects for patients in the trial</a:t>
            </a:r>
          </a:p>
          <a:p>
            <a:r>
              <a:rPr lang="en-GB" dirty="0"/>
              <a:t>A weighted estimate is used whereby the patient’s only results are averaged with the general result</a:t>
            </a:r>
          </a:p>
        </p:txBody>
      </p:sp>
      <p:sp>
        <p:nvSpPr>
          <p:cNvPr id="4" name="Footer Placeholder 3"/>
          <p:cNvSpPr>
            <a:spLocks noGrp="1"/>
          </p:cNvSpPr>
          <p:nvPr>
            <p:ph type="ftr" sz="quarter" idx="11"/>
          </p:nvPr>
        </p:nvSpPr>
        <p:spPr/>
        <p:txBody>
          <a:bodyPr/>
          <a:lstStyle/>
          <a:p>
            <a:r>
              <a:rPr lang="en-GB"/>
              <a:t>(c) Stephen Senn</a:t>
            </a:r>
          </a:p>
        </p:txBody>
      </p:sp>
      <p:sp>
        <p:nvSpPr>
          <p:cNvPr id="5" name="Slide Number Placeholder 4"/>
          <p:cNvSpPr>
            <a:spLocks noGrp="1"/>
          </p:cNvSpPr>
          <p:nvPr>
            <p:ph type="sldNum" sz="quarter" idx="12"/>
          </p:nvPr>
        </p:nvSpPr>
        <p:spPr/>
        <p:txBody>
          <a:bodyPr/>
          <a:lstStyle/>
          <a:p>
            <a:fld id="{B14543DD-F528-4A7A-97F4-CB3D87B1AE2F}" type="slidenum">
              <a:rPr lang="en-GB" smtClean="0"/>
              <a:t>17</a:t>
            </a:fld>
            <a:endParaRPr lang="en-GB"/>
          </a:p>
        </p:txBody>
      </p:sp>
    </p:spTree>
    <p:extLst>
      <p:ext uri="{BB962C8B-B14F-4D97-AF65-F5344CB8AC3E}">
        <p14:creationId xmlns:p14="http://schemas.microsoft.com/office/powerpoint/2010/main" val="18095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354679" y="2681873"/>
            <a:ext cx="4999121" cy="3698674"/>
          </a:xfrm>
          <a:prstGeom prst="rect">
            <a:avLst/>
          </a:prstGeom>
        </p:spPr>
      </p:pic>
      <p:pic>
        <p:nvPicPr>
          <p:cNvPr id="15" name="Picture 14"/>
          <p:cNvPicPr>
            <a:picLocks noChangeAspect="1"/>
          </p:cNvPicPr>
          <p:nvPr/>
        </p:nvPicPr>
        <p:blipFill>
          <a:blip r:embed="rId3"/>
          <a:stretch>
            <a:fillRect/>
          </a:stretch>
        </p:blipFill>
        <p:spPr>
          <a:xfrm>
            <a:off x="335026" y="2681873"/>
            <a:ext cx="5384608" cy="3622672"/>
          </a:xfrm>
          <a:prstGeom prst="rect">
            <a:avLst/>
          </a:prstGeom>
        </p:spPr>
      </p:pic>
      <p:sp>
        <p:nvSpPr>
          <p:cNvPr id="4" name="Title 3"/>
          <p:cNvSpPr>
            <a:spLocks noGrp="1"/>
          </p:cNvSpPr>
          <p:nvPr>
            <p:ph type="title"/>
          </p:nvPr>
        </p:nvSpPr>
        <p:spPr/>
        <p:txBody>
          <a:bodyPr/>
          <a:lstStyle/>
          <a:p>
            <a:r>
              <a:rPr lang="en-GB" b="1" dirty="0">
                <a:solidFill>
                  <a:schemeClr val="tx2"/>
                </a:solidFill>
              </a:rPr>
              <a:t>Two simple analyses</a:t>
            </a:r>
          </a:p>
        </p:txBody>
      </p:sp>
      <p:sp>
        <p:nvSpPr>
          <p:cNvPr id="5" name="Text Placeholder 4"/>
          <p:cNvSpPr>
            <a:spLocks noGrp="1"/>
          </p:cNvSpPr>
          <p:nvPr>
            <p:ph type="body" idx="1"/>
          </p:nvPr>
        </p:nvSpPr>
        <p:spPr/>
        <p:txBody>
          <a:bodyPr/>
          <a:lstStyle/>
          <a:p>
            <a:r>
              <a:rPr lang="en-GB" dirty="0"/>
              <a:t>Based on 36 pairs (3 per patient)</a:t>
            </a:r>
          </a:p>
        </p:txBody>
      </p:sp>
      <p:sp>
        <p:nvSpPr>
          <p:cNvPr id="7" name="Text Placeholder 6"/>
          <p:cNvSpPr>
            <a:spLocks noGrp="1"/>
          </p:cNvSpPr>
          <p:nvPr>
            <p:ph type="body" sz="quarter" idx="3"/>
          </p:nvPr>
        </p:nvSpPr>
        <p:spPr/>
        <p:txBody>
          <a:bodyPr/>
          <a:lstStyle/>
          <a:p>
            <a:r>
              <a:rPr lang="en-GB" dirty="0"/>
              <a:t>Based on 12 averages (one per patient)</a:t>
            </a:r>
          </a:p>
        </p:txBody>
      </p:sp>
      <p:sp>
        <p:nvSpPr>
          <p:cNvPr id="2" name="Footer Placeholder 1"/>
          <p:cNvSpPr>
            <a:spLocks noGrp="1"/>
          </p:cNvSpPr>
          <p:nvPr>
            <p:ph type="ftr" sz="quarter" idx="11"/>
          </p:nvPr>
        </p:nvSpPr>
        <p:spPr/>
        <p:txBody>
          <a:bodyPr/>
          <a:lstStyle/>
          <a:p>
            <a:r>
              <a:rPr lang="en-GB"/>
              <a:t>(c) Stephen Senn</a:t>
            </a:r>
          </a:p>
        </p:txBody>
      </p:sp>
      <p:sp>
        <p:nvSpPr>
          <p:cNvPr id="3" name="Slide Number Placeholder 2"/>
          <p:cNvSpPr>
            <a:spLocks noGrp="1"/>
          </p:cNvSpPr>
          <p:nvPr>
            <p:ph type="sldNum" sz="quarter" idx="12"/>
          </p:nvPr>
        </p:nvSpPr>
        <p:spPr/>
        <p:txBody>
          <a:bodyPr/>
          <a:lstStyle/>
          <a:p>
            <a:fld id="{B14543DD-F528-4A7A-97F4-CB3D87B1AE2F}" type="slidenum">
              <a:rPr lang="en-GB" smtClean="0"/>
              <a:t>18</a:t>
            </a:fld>
            <a:endParaRPr lang="en-GB"/>
          </a:p>
        </p:txBody>
      </p:sp>
      <p:pic>
        <p:nvPicPr>
          <p:cNvPr id="9" name="Picture 8"/>
          <p:cNvPicPr>
            <a:picLocks noChangeAspect="1"/>
          </p:cNvPicPr>
          <p:nvPr/>
        </p:nvPicPr>
        <p:blipFill>
          <a:blip r:embed="rId2"/>
          <a:stretch>
            <a:fillRect/>
          </a:stretch>
        </p:blipFill>
        <p:spPr>
          <a:xfrm>
            <a:off x="6354678" y="2681873"/>
            <a:ext cx="4999121" cy="3698674"/>
          </a:xfrm>
          <a:prstGeom prst="rect">
            <a:avLst/>
          </a:prstGeom>
        </p:spPr>
      </p:pic>
      <p:pic>
        <p:nvPicPr>
          <p:cNvPr id="13" name="Picture 12"/>
          <p:cNvPicPr>
            <a:picLocks noChangeAspect="1"/>
          </p:cNvPicPr>
          <p:nvPr/>
        </p:nvPicPr>
        <p:blipFill>
          <a:blip r:embed="rId4"/>
          <a:stretch>
            <a:fillRect/>
          </a:stretch>
        </p:blipFill>
        <p:spPr>
          <a:xfrm>
            <a:off x="8440190" y="4027965"/>
            <a:ext cx="1054699" cy="670618"/>
          </a:xfrm>
          <a:prstGeom prst="rect">
            <a:avLst/>
          </a:prstGeom>
        </p:spPr>
      </p:pic>
    </p:spTree>
    <p:extLst>
      <p:ext uri="{BB962C8B-B14F-4D97-AF65-F5344CB8AC3E}">
        <p14:creationId xmlns:p14="http://schemas.microsoft.com/office/powerpoint/2010/main" val="289705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73" y="710865"/>
            <a:ext cx="12047621" cy="4278094"/>
          </a:xfrm>
          <a:prstGeom prst="rect">
            <a:avLst/>
          </a:prstGeom>
        </p:spPr>
        <p:txBody>
          <a:bodyPr wrap="square">
            <a:spAutoFit/>
          </a:bodyPr>
          <a:lstStyle/>
          <a:p>
            <a:pPr lvl="0"/>
            <a:endParaRPr lang="en-GB" sz="1600" dirty="0">
              <a:solidFill>
                <a:prstClr val="black"/>
              </a:solidFill>
              <a:latin typeface="SAS Monospace" panose="020B0609020202020204" pitchFamily="49" charset="0"/>
            </a:endParaRPr>
          </a:p>
          <a:p>
            <a:pPr lvl="0"/>
            <a:r>
              <a:rPr lang="en-GB" sz="1600" dirty="0">
                <a:solidFill>
                  <a:prstClr val="black"/>
                </a:solidFill>
                <a:latin typeface="SAS Monospace" panose="020B0609020202020204" pitchFamily="49" charset="0"/>
              </a:rPr>
              <a:t>                                     Solution for Fixed Effects</a:t>
            </a:r>
          </a:p>
          <a:p>
            <a:pPr lvl="0"/>
            <a:endParaRPr lang="en-GB" sz="1600" b="1" dirty="0">
              <a:solidFill>
                <a:prstClr val="black"/>
              </a:solidFill>
              <a:latin typeface="SAS Monospace" panose="020B0609020202020204" pitchFamily="49" charset="0"/>
            </a:endParaRPr>
          </a:p>
          <a:p>
            <a:pPr lvl="0"/>
            <a:r>
              <a:rPr lang="en-GB" sz="1600" b="1" dirty="0">
                <a:solidFill>
                  <a:prstClr val="black"/>
                </a:solidFill>
                <a:latin typeface="SAS Monospace" panose="020B0609020202020204" pitchFamily="49" charset="0"/>
              </a:rPr>
              <a:t>                                                   Standard</a:t>
            </a:r>
          </a:p>
          <a:p>
            <a:pPr lvl="0"/>
            <a:r>
              <a:rPr lang="en-GB" sz="1600" b="1" dirty="0">
                <a:solidFill>
                  <a:prstClr val="black"/>
                </a:solidFill>
                <a:latin typeface="SAS Monospace" panose="020B0609020202020204" pitchFamily="49" charset="0"/>
              </a:rPr>
              <a:t>           Effect        Treatment_    Estimate       Error      DF    t Value    </a:t>
            </a:r>
            <a:r>
              <a:rPr lang="en-GB" sz="1600" b="1" dirty="0" err="1">
                <a:solidFill>
                  <a:prstClr val="black"/>
                </a:solidFill>
                <a:latin typeface="SAS Monospace" panose="020B0609020202020204" pitchFamily="49" charset="0"/>
              </a:rPr>
              <a:t>Pr</a:t>
            </a:r>
            <a:r>
              <a:rPr lang="en-GB" sz="1600" b="1" dirty="0">
                <a:solidFill>
                  <a:prstClr val="black"/>
                </a:solidFill>
                <a:latin typeface="SAS Monospace" panose="020B0609020202020204" pitchFamily="49" charset="0"/>
              </a:rPr>
              <a:t> &gt; |t|</a:t>
            </a:r>
          </a:p>
          <a:p>
            <a:pPr lvl="0"/>
            <a:endParaRPr lang="en-GB" sz="1600" b="1" dirty="0">
              <a:solidFill>
                <a:prstClr val="black"/>
              </a:solidFill>
              <a:latin typeface="SAS Monospace" panose="020B0609020202020204" pitchFamily="49" charset="0"/>
            </a:endParaRPr>
          </a:p>
          <a:p>
            <a:pPr lvl="0"/>
            <a:r>
              <a:rPr lang="en-GB" sz="1600" dirty="0">
                <a:solidFill>
                  <a:prstClr val="black"/>
                </a:solidFill>
                <a:latin typeface="SAS Monospace" panose="020B0609020202020204" pitchFamily="49" charset="0"/>
              </a:rPr>
              <a:t>           Intercept                    2625.75     45.2031      11      58.09      &lt;.0001</a:t>
            </a:r>
          </a:p>
          <a:p>
            <a:pPr lvl="0"/>
            <a:r>
              <a:rPr lang="en-GB" sz="1600" dirty="0">
                <a:solidFill>
                  <a:prstClr val="black"/>
                </a:solidFill>
                <a:latin typeface="SAS Monospace" panose="020B0609020202020204" pitchFamily="49" charset="0"/>
              </a:rPr>
              <a:t>           Treatment_    B               188.72     28.3838      11       6.65      &lt;.0001</a:t>
            </a:r>
          </a:p>
          <a:p>
            <a:pPr lvl="0"/>
            <a:r>
              <a:rPr lang="en-GB" sz="1600" dirty="0">
                <a:solidFill>
                  <a:prstClr val="black"/>
                </a:solidFill>
                <a:latin typeface="SAS Monospace" panose="020B0609020202020204" pitchFamily="49" charset="0"/>
              </a:rPr>
              <a:t>           Treatment_    A                    0           .       .        .         .</a:t>
            </a:r>
          </a:p>
          <a:p>
            <a:pPr lvl="0"/>
            <a:endParaRPr lang="en-GB" sz="1600" dirty="0">
              <a:solidFill>
                <a:prstClr val="black"/>
              </a:solidFill>
              <a:latin typeface="SAS Monospace" panose="020B0609020202020204" pitchFamily="49" charset="0"/>
            </a:endParaRPr>
          </a:p>
          <a:p>
            <a:pPr lvl="0"/>
            <a:endParaRPr lang="en-GB" sz="1600" dirty="0">
              <a:solidFill>
                <a:prstClr val="black"/>
              </a:solidFill>
              <a:latin typeface="SAS Monospace" panose="020B0609020202020204" pitchFamily="49" charset="0"/>
            </a:endParaRPr>
          </a:p>
          <a:p>
            <a:pPr lvl="0"/>
            <a:r>
              <a:rPr lang="en-GB" sz="1600" dirty="0">
                <a:solidFill>
                  <a:prstClr val="black"/>
                </a:solidFill>
                <a:latin typeface="SAS Monospace" panose="020B0609020202020204" pitchFamily="49" charset="0"/>
              </a:rPr>
              <a:t>                                    Type 3 Tests of Fixed Effects</a:t>
            </a:r>
          </a:p>
          <a:p>
            <a:pPr lvl="0"/>
            <a:endParaRPr lang="en-GB" sz="1600" dirty="0">
              <a:solidFill>
                <a:prstClr val="black"/>
              </a:solidFill>
              <a:latin typeface="SAS Monospace" panose="020B0609020202020204" pitchFamily="49" charset="0"/>
            </a:endParaRPr>
          </a:p>
          <a:p>
            <a:pPr lvl="0"/>
            <a:r>
              <a:rPr lang="en-GB" sz="1600" dirty="0">
                <a:solidFill>
                  <a:prstClr val="black"/>
                </a:solidFill>
                <a:latin typeface="SAS Monospace" panose="020B0609020202020204" pitchFamily="49" charset="0"/>
              </a:rPr>
              <a:t>                                          </a:t>
            </a:r>
            <a:r>
              <a:rPr lang="en-GB" sz="1600" dirty="0" err="1">
                <a:solidFill>
                  <a:prstClr val="black"/>
                </a:solidFill>
                <a:latin typeface="SAS Monospace" panose="020B0609020202020204" pitchFamily="49" charset="0"/>
              </a:rPr>
              <a:t>Num</a:t>
            </a:r>
            <a:r>
              <a:rPr lang="en-GB" sz="1600" dirty="0">
                <a:solidFill>
                  <a:prstClr val="black"/>
                </a:solidFill>
                <a:latin typeface="SAS Monospace" panose="020B0609020202020204" pitchFamily="49" charset="0"/>
              </a:rPr>
              <a:t>     Den</a:t>
            </a:r>
          </a:p>
          <a:p>
            <a:pPr lvl="0"/>
            <a:r>
              <a:rPr lang="en-GB" sz="1600" dirty="0">
                <a:solidFill>
                  <a:prstClr val="black"/>
                </a:solidFill>
                <a:latin typeface="SAS Monospace" panose="020B0609020202020204" pitchFamily="49" charset="0"/>
              </a:rPr>
              <a:t>                           Effect          DF      </a:t>
            </a:r>
            <a:r>
              <a:rPr lang="en-GB" sz="1600" dirty="0" err="1">
                <a:solidFill>
                  <a:prstClr val="black"/>
                </a:solidFill>
                <a:latin typeface="SAS Monospace" panose="020B0609020202020204" pitchFamily="49" charset="0"/>
              </a:rPr>
              <a:t>DF</a:t>
            </a:r>
            <a:r>
              <a:rPr lang="en-GB" sz="1600" dirty="0">
                <a:solidFill>
                  <a:prstClr val="black"/>
                </a:solidFill>
                <a:latin typeface="SAS Monospace" panose="020B0609020202020204" pitchFamily="49" charset="0"/>
              </a:rPr>
              <a:t>    F Value    </a:t>
            </a:r>
            <a:r>
              <a:rPr lang="en-GB" sz="1600" dirty="0" err="1">
                <a:solidFill>
                  <a:prstClr val="black"/>
                </a:solidFill>
                <a:latin typeface="SAS Monospace" panose="020B0609020202020204" pitchFamily="49" charset="0"/>
              </a:rPr>
              <a:t>Pr</a:t>
            </a:r>
            <a:r>
              <a:rPr lang="en-GB" sz="1600" dirty="0">
                <a:solidFill>
                  <a:prstClr val="black"/>
                </a:solidFill>
                <a:latin typeface="SAS Monospace" panose="020B0609020202020204" pitchFamily="49" charset="0"/>
              </a:rPr>
              <a:t> &gt; F</a:t>
            </a:r>
          </a:p>
          <a:p>
            <a:pPr lvl="0"/>
            <a:endParaRPr lang="en-GB" sz="1600" dirty="0">
              <a:solidFill>
                <a:prstClr val="black"/>
              </a:solidFill>
              <a:latin typeface="SAS Monospace" panose="020B0609020202020204" pitchFamily="49" charset="0"/>
            </a:endParaRPr>
          </a:p>
          <a:p>
            <a:pPr lvl="0"/>
            <a:r>
              <a:rPr lang="en-GB" sz="1600" dirty="0">
                <a:solidFill>
                  <a:prstClr val="black"/>
                </a:solidFill>
                <a:latin typeface="SAS Monospace" panose="020B0609020202020204" pitchFamily="49" charset="0"/>
              </a:rPr>
              <a:t>                           Treatment_       1      11      44.21    &lt;.0001</a:t>
            </a:r>
          </a:p>
        </p:txBody>
      </p:sp>
      <p:sp>
        <p:nvSpPr>
          <p:cNvPr id="2" name="Footer Placeholder 1"/>
          <p:cNvSpPr>
            <a:spLocks noGrp="1"/>
          </p:cNvSpPr>
          <p:nvPr>
            <p:ph type="ftr" sz="quarter" idx="11"/>
          </p:nvPr>
        </p:nvSpPr>
        <p:spPr/>
        <p:txBody>
          <a:bodyPr/>
          <a:lstStyle/>
          <a:p>
            <a:r>
              <a:rPr lang="en-GB"/>
              <a:t>(c) Stephen Senn</a:t>
            </a:r>
          </a:p>
        </p:txBody>
      </p:sp>
      <p:sp>
        <p:nvSpPr>
          <p:cNvPr id="3" name="Slide Number Placeholder 2"/>
          <p:cNvSpPr>
            <a:spLocks noGrp="1"/>
          </p:cNvSpPr>
          <p:nvPr>
            <p:ph type="sldNum" sz="quarter" idx="12"/>
          </p:nvPr>
        </p:nvSpPr>
        <p:spPr/>
        <p:txBody>
          <a:bodyPr/>
          <a:lstStyle/>
          <a:p>
            <a:fld id="{B14543DD-F528-4A7A-97F4-CB3D87B1AE2F}" type="slidenum">
              <a:rPr lang="en-GB" smtClean="0"/>
              <a:t>19</a:t>
            </a:fld>
            <a:endParaRPr lang="en-GB"/>
          </a:p>
        </p:txBody>
      </p:sp>
      <p:pic>
        <p:nvPicPr>
          <p:cNvPr id="5" name="Picture 4"/>
          <p:cNvPicPr>
            <a:picLocks noChangeAspect="1"/>
          </p:cNvPicPr>
          <p:nvPr/>
        </p:nvPicPr>
        <p:blipFill>
          <a:blip r:embed="rId2"/>
          <a:stretch>
            <a:fillRect/>
          </a:stretch>
        </p:blipFill>
        <p:spPr>
          <a:xfrm>
            <a:off x="6370757" y="2390274"/>
            <a:ext cx="1054699" cy="459638"/>
          </a:xfrm>
          <a:prstGeom prst="rect">
            <a:avLst/>
          </a:prstGeom>
        </p:spPr>
      </p:pic>
      <p:pic>
        <p:nvPicPr>
          <p:cNvPr id="6" name="Picture 5"/>
          <p:cNvPicPr>
            <a:picLocks noChangeAspect="1"/>
          </p:cNvPicPr>
          <p:nvPr/>
        </p:nvPicPr>
        <p:blipFill>
          <a:blip r:embed="rId2"/>
          <a:stretch>
            <a:fillRect/>
          </a:stretch>
        </p:blipFill>
        <p:spPr>
          <a:xfrm>
            <a:off x="4878839" y="2307632"/>
            <a:ext cx="1054699" cy="558322"/>
          </a:xfrm>
          <a:prstGeom prst="rect">
            <a:avLst/>
          </a:prstGeom>
        </p:spPr>
      </p:pic>
      <p:sp>
        <p:nvSpPr>
          <p:cNvPr id="8" name="TextBox 7"/>
          <p:cNvSpPr txBox="1"/>
          <p:nvPr/>
        </p:nvSpPr>
        <p:spPr>
          <a:xfrm>
            <a:off x="309715" y="387699"/>
            <a:ext cx="2949678" cy="646331"/>
          </a:xfrm>
          <a:prstGeom prst="rect">
            <a:avLst/>
          </a:prstGeom>
          <a:noFill/>
        </p:spPr>
        <p:txBody>
          <a:bodyPr wrap="square" rtlCol="0">
            <a:spAutoFit/>
          </a:bodyPr>
          <a:lstStyle/>
          <a:p>
            <a:r>
              <a:rPr lang="en-GB" dirty="0"/>
              <a:t>Careful. These are the fixed effects in a mixed model!</a:t>
            </a:r>
          </a:p>
        </p:txBody>
      </p:sp>
      <p:cxnSp>
        <p:nvCxnSpPr>
          <p:cNvPr id="9" name="Straight Arrow Connector 8"/>
          <p:cNvCxnSpPr/>
          <p:nvPr/>
        </p:nvCxnSpPr>
        <p:spPr>
          <a:xfrm>
            <a:off x="3141406" y="589935"/>
            <a:ext cx="2934929" cy="444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26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dirty="0">
                <a:solidFill>
                  <a:schemeClr val="tx2"/>
                </a:solidFill>
              </a:rPr>
              <a:t>Acknowledgements</a:t>
            </a:r>
          </a:p>
        </p:txBody>
      </p:sp>
      <p:sp>
        <p:nvSpPr>
          <p:cNvPr id="3" name="Content Placeholder 2"/>
          <p:cNvSpPr txBox="1">
            <a:spLocks noGrp="1"/>
          </p:cNvSpPr>
          <p:nvPr>
            <p:ph idx="1"/>
          </p:nvPr>
        </p:nvSpPr>
        <p:spPr/>
        <p:txBody>
          <a:bodyPr/>
          <a:lstStyle/>
          <a:p>
            <a:pPr marL="0" indent="0">
              <a:buNone/>
            </a:pPr>
            <a:endParaRPr lang="en-US" dirty="0"/>
          </a:p>
          <a:p>
            <a:pPr marL="0" indent="0">
              <a:buNone/>
            </a:pPr>
            <a:r>
              <a:rPr lang="en-US" dirty="0"/>
              <a:t>This work is partly supported by  the European Union’s 7th Framework Programme for research, technological development and demonstration under grant agreement no. 602552. “IDEAL”</a:t>
            </a:r>
          </a:p>
        </p:txBody>
      </p:sp>
      <p:pic>
        <p:nvPicPr>
          <p:cNvPr id="4" name="Picture 2"/>
          <p:cNvPicPr>
            <a:picLocks noChangeAspect="1"/>
          </p:cNvPicPr>
          <p:nvPr/>
        </p:nvPicPr>
        <p:blipFill>
          <a:blip r:embed="rId3"/>
          <a:srcRect/>
          <a:stretch>
            <a:fillRect/>
          </a:stretch>
        </p:blipFill>
        <p:spPr>
          <a:xfrm>
            <a:off x="6420144" y="5408638"/>
            <a:ext cx="1116016" cy="828675"/>
          </a:xfrm>
          <a:prstGeom prst="rect">
            <a:avLst/>
          </a:prstGeom>
          <a:noFill/>
          <a:ln>
            <a:noFill/>
          </a:ln>
        </p:spPr>
      </p:pic>
      <p:sp>
        <p:nvSpPr>
          <p:cNvPr id="5" name="Footer Placeholder 4"/>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r>
              <a:rPr lang="en-GB" sz="1200">
                <a:solidFill>
                  <a:srgbClr val="898989"/>
                </a:solidFill>
                <a:latin typeface="Calibri"/>
              </a:rPr>
              <a:t>(c) Stephen Senn</a:t>
            </a:r>
          </a:p>
        </p:txBody>
      </p:sp>
      <p:sp>
        <p:nvSpPr>
          <p:cNvPr id="6" name="Slide Number Placeholder 5"/>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1E664CA5-E2CC-4F80-A8B4-841D71D54584}" type="slidenum">
              <a:rPr/>
              <a:pPr algn="r">
                <a:defRPr sz="1800" b="0" i="0" u="none" strike="noStrike" kern="0" cap="none" spc="0" baseline="0">
                  <a:solidFill>
                    <a:srgbClr val="000000"/>
                  </a:solidFill>
                  <a:uFillTx/>
                </a:defRPr>
              </a:pPr>
              <a:t>2</a:t>
            </a:fld>
            <a:endParaRPr lang="en-GB" sz="1200">
              <a:solidFill>
                <a:srgbClr val="898989"/>
              </a:solidFill>
              <a:latin typeface="Calibri"/>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736" y="5462934"/>
            <a:ext cx="1129008" cy="918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GB"/>
              <a:t>(c) Stephen Senn</a:t>
            </a:r>
          </a:p>
        </p:txBody>
      </p:sp>
      <p:sp>
        <p:nvSpPr>
          <p:cNvPr id="8" name="Slide Number Placeholder 7"/>
          <p:cNvSpPr>
            <a:spLocks noGrp="1"/>
          </p:cNvSpPr>
          <p:nvPr>
            <p:ph type="sldNum" sz="quarter" idx="12"/>
          </p:nvPr>
        </p:nvSpPr>
        <p:spPr/>
        <p:txBody>
          <a:bodyPr/>
          <a:lstStyle/>
          <a:p>
            <a:fld id="{B14543DD-F528-4A7A-97F4-CB3D87B1AE2F}" type="slidenum">
              <a:rPr lang="en-GB" smtClean="0"/>
              <a:t>2</a:t>
            </a:fld>
            <a:endParaRPr lang="en-GB"/>
          </a:p>
        </p:txBody>
      </p:sp>
    </p:spTree>
    <p:extLst>
      <p:ext uri="{BB962C8B-B14F-4D97-AF65-F5344CB8AC3E}">
        <p14:creationId xmlns:p14="http://schemas.microsoft.com/office/powerpoint/2010/main" val="230946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Meta-analysis</a:t>
            </a:r>
          </a:p>
        </p:txBody>
      </p:sp>
      <p:sp>
        <p:nvSpPr>
          <p:cNvPr id="7" name="Footer Placeholder 6"/>
          <p:cNvSpPr>
            <a:spLocks noGrp="1"/>
          </p:cNvSpPr>
          <p:nvPr>
            <p:ph type="ftr" sz="quarter" idx="11"/>
          </p:nvPr>
        </p:nvSpPr>
        <p:spPr/>
        <p:txBody>
          <a:bodyPr/>
          <a:lstStyle/>
          <a:p>
            <a:r>
              <a:rPr lang="en-GB" dirty="0"/>
              <a:t>(c) Stephen Senn</a:t>
            </a:r>
          </a:p>
        </p:txBody>
      </p:sp>
      <p:sp>
        <p:nvSpPr>
          <p:cNvPr id="8" name="Slide Number Placeholder 7"/>
          <p:cNvSpPr>
            <a:spLocks noGrp="1"/>
          </p:cNvSpPr>
          <p:nvPr>
            <p:ph type="sldNum" sz="quarter" idx="12"/>
          </p:nvPr>
        </p:nvSpPr>
        <p:spPr/>
        <p:txBody>
          <a:bodyPr/>
          <a:lstStyle/>
          <a:p>
            <a:fld id="{B14543DD-F528-4A7A-97F4-CB3D87B1AE2F}" type="slidenum">
              <a:rPr lang="en-GB" smtClean="0"/>
              <a:t>20</a:t>
            </a:fld>
            <a:endParaRPr lang="en-GB"/>
          </a:p>
        </p:txBody>
      </p:sp>
      <p:pic>
        <p:nvPicPr>
          <p:cNvPr id="13" name="Picture 12"/>
          <p:cNvPicPr>
            <a:picLocks noChangeAspect="1"/>
          </p:cNvPicPr>
          <p:nvPr/>
        </p:nvPicPr>
        <p:blipFill>
          <a:blip r:embed="rId2"/>
          <a:stretch>
            <a:fillRect/>
          </a:stretch>
        </p:blipFill>
        <p:spPr>
          <a:xfrm>
            <a:off x="5513436" y="365125"/>
            <a:ext cx="6498899" cy="6401355"/>
          </a:xfrm>
          <a:prstGeom prst="rect">
            <a:avLst/>
          </a:prstGeom>
          <a:noFill/>
        </p:spPr>
      </p:pic>
      <p:cxnSp>
        <p:nvCxnSpPr>
          <p:cNvPr id="18" name="Straight Arrow Connector 17"/>
          <p:cNvCxnSpPr/>
          <p:nvPr/>
        </p:nvCxnSpPr>
        <p:spPr>
          <a:xfrm flipV="1">
            <a:off x="3319670" y="5456903"/>
            <a:ext cx="5131156" cy="7252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2218" y="5338583"/>
            <a:ext cx="2698458" cy="1200329"/>
          </a:xfrm>
          <a:prstGeom prst="rect">
            <a:avLst/>
          </a:prstGeom>
          <a:solidFill>
            <a:srgbClr val="FFFF00"/>
          </a:solidFill>
        </p:spPr>
        <p:txBody>
          <a:bodyPr wrap="square" rtlCol="0">
            <a:spAutoFit/>
          </a:bodyPr>
          <a:lstStyle/>
          <a:p>
            <a:r>
              <a:rPr lang="en-GB" dirty="0"/>
              <a:t>The mixed model corresponds to the random effects meta-analysis</a:t>
            </a:r>
          </a:p>
        </p:txBody>
      </p:sp>
    </p:spTree>
    <p:extLst>
      <p:ext uri="{BB962C8B-B14F-4D97-AF65-F5344CB8AC3E}">
        <p14:creationId xmlns:p14="http://schemas.microsoft.com/office/powerpoint/2010/main" val="74108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(c) Stephen Senn</a:t>
            </a:r>
          </a:p>
        </p:txBody>
      </p:sp>
      <p:sp>
        <p:nvSpPr>
          <p:cNvPr id="3" name="Slide Number Placeholder 2"/>
          <p:cNvSpPr>
            <a:spLocks noGrp="1"/>
          </p:cNvSpPr>
          <p:nvPr>
            <p:ph type="sldNum" sz="quarter" idx="12"/>
          </p:nvPr>
        </p:nvSpPr>
        <p:spPr/>
        <p:txBody>
          <a:bodyPr/>
          <a:lstStyle/>
          <a:p>
            <a:fld id="{B14543DD-F528-4A7A-97F4-CB3D87B1AE2F}" type="slidenum">
              <a:rPr lang="en-GB" smtClean="0"/>
              <a:t>21</a:t>
            </a:fld>
            <a:endParaRPr lang="en-GB"/>
          </a:p>
        </p:txBody>
      </p:sp>
      <p:pic>
        <p:nvPicPr>
          <p:cNvPr id="5" name="Picture 4"/>
          <p:cNvPicPr>
            <a:picLocks noChangeAspect="1"/>
          </p:cNvPicPr>
          <p:nvPr/>
        </p:nvPicPr>
        <p:blipFill>
          <a:blip r:embed="rId2"/>
          <a:stretch>
            <a:fillRect/>
          </a:stretch>
        </p:blipFill>
        <p:spPr>
          <a:xfrm>
            <a:off x="1549831" y="172804"/>
            <a:ext cx="8818535" cy="6055465"/>
          </a:xfrm>
          <a:prstGeom prst="rect">
            <a:avLst/>
          </a:prstGeom>
        </p:spPr>
      </p:pic>
    </p:spTree>
    <p:extLst>
      <p:ext uri="{BB962C8B-B14F-4D97-AF65-F5344CB8AC3E}">
        <p14:creationId xmlns:p14="http://schemas.microsoft.com/office/powerpoint/2010/main" val="388935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two worlds</a:t>
            </a:r>
          </a:p>
        </p:txBody>
      </p:sp>
      <p:sp>
        <p:nvSpPr>
          <p:cNvPr id="3" name="Text Placeholder 2"/>
          <p:cNvSpPr>
            <a:spLocks noGrp="1"/>
          </p:cNvSpPr>
          <p:nvPr>
            <p:ph type="body" idx="1"/>
          </p:nvPr>
        </p:nvSpPr>
        <p:spPr/>
        <p:txBody>
          <a:bodyPr/>
          <a:lstStyle/>
          <a:p>
            <a:r>
              <a:rPr lang="en-GB" dirty="0"/>
              <a:t>Proving a treatment can have an effect</a:t>
            </a:r>
          </a:p>
        </p:txBody>
      </p:sp>
      <p:sp>
        <p:nvSpPr>
          <p:cNvPr id="4" name="Content Placeholder 3"/>
          <p:cNvSpPr>
            <a:spLocks noGrp="1"/>
          </p:cNvSpPr>
          <p:nvPr>
            <p:ph sz="half" idx="2"/>
          </p:nvPr>
        </p:nvSpPr>
        <p:spPr/>
        <p:txBody>
          <a:bodyPr/>
          <a:lstStyle/>
          <a:p>
            <a:r>
              <a:rPr lang="en-GB" dirty="0"/>
              <a:t>ANOVA with interaction</a:t>
            </a:r>
          </a:p>
          <a:p>
            <a:r>
              <a:rPr lang="en-GB" dirty="0"/>
              <a:t>Equivalent to fixed effects meta-analysis</a:t>
            </a:r>
          </a:p>
        </p:txBody>
      </p:sp>
      <p:sp>
        <p:nvSpPr>
          <p:cNvPr id="5" name="Text Placeholder 4"/>
          <p:cNvSpPr>
            <a:spLocks noGrp="1"/>
          </p:cNvSpPr>
          <p:nvPr>
            <p:ph type="body" sz="quarter" idx="3"/>
          </p:nvPr>
        </p:nvSpPr>
        <p:spPr/>
        <p:txBody>
          <a:bodyPr/>
          <a:lstStyle/>
          <a:p>
            <a:r>
              <a:rPr lang="en-GB" dirty="0"/>
              <a:t>Predicting what the effect will be</a:t>
            </a:r>
          </a:p>
        </p:txBody>
      </p:sp>
      <p:sp>
        <p:nvSpPr>
          <p:cNvPr id="6" name="Content Placeholder 5"/>
          <p:cNvSpPr>
            <a:spLocks noGrp="1"/>
          </p:cNvSpPr>
          <p:nvPr>
            <p:ph sz="quarter" idx="4"/>
          </p:nvPr>
        </p:nvSpPr>
        <p:spPr/>
        <p:txBody>
          <a:bodyPr/>
          <a:lstStyle/>
          <a:p>
            <a:r>
              <a:rPr lang="en-GB" dirty="0"/>
              <a:t>Summary measures approach (in the balanced case)</a:t>
            </a:r>
          </a:p>
          <a:p>
            <a:r>
              <a:rPr lang="en-GB" dirty="0"/>
              <a:t>Mixed model</a:t>
            </a:r>
          </a:p>
          <a:p>
            <a:r>
              <a:rPr lang="en-GB" dirty="0"/>
              <a:t>Random effects meta-analysis</a:t>
            </a:r>
          </a:p>
        </p:txBody>
      </p:sp>
      <p:sp>
        <p:nvSpPr>
          <p:cNvPr id="7" name="Footer Placeholder 6"/>
          <p:cNvSpPr>
            <a:spLocks noGrp="1"/>
          </p:cNvSpPr>
          <p:nvPr>
            <p:ph type="ftr" sz="quarter" idx="11"/>
          </p:nvPr>
        </p:nvSpPr>
        <p:spPr/>
        <p:txBody>
          <a:bodyPr/>
          <a:lstStyle/>
          <a:p>
            <a:r>
              <a:rPr lang="en-GB"/>
              <a:t>(c) Stephen Senn</a:t>
            </a:r>
          </a:p>
        </p:txBody>
      </p:sp>
      <p:sp>
        <p:nvSpPr>
          <p:cNvPr id="8" name="Slide Number Placeholder 7"/>
          <p:cNvSpPr>
            <a:spLocks noGrp="1"/>
          </p:cNvSpPr>
          <p:nvPr>
            <p:ph type="sldNum" sz="quarter" idx="12"/>
          </p:nvPr>
        </p:nvSpPr>
        <p:spPr/>
        <p:txBody>
          <a:bodyPr/>
          <a:lstStyle/>
          <a:p>
            <a:fld id="{B14543DD-F528-4A7A-97F4-CB3D87B1AE2F}" type="slidenum">
              <a:rPr lang="en-GB" smtClean="0"/>
              <a:t>22</a:t>
            </a:fld>
            <a:endParaRPr lang="en-GB"/>
          </a:p>
        </p:txBody>
      </p:sp>
    </p:spTree>
    <p:extLst>
      <p:ext uri="{BB962C8B-B14F-4D97-AF65-F5344CB8AC3E}">
        <p14:creationId xmlns:p14="http://schemas.microsoft.com/office/powerpoint/2010/main" val="1298234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chemeClr val="tx2"/>
                </a:solidFill>
              </a:rPr>
              <a:t>Morals</a:t>
            </a:r>
          </a:p>
        </p:txBody>
      </p:sp>
      <p:sp>
        <p:nvSpPr>
          <p:cNvPr id="5" name="Content Placeholder 4"/>
          <p:cNvSpPr>
            <a:spLocks noGrp="1"/>
          </p:cNvSpPr>
          <p:nvPr>
            <p:ph idx="1"/>
          </p:nvPr>
        </p:nvSpPr>
        <p:spPr>
          <a:xfrm>
            <a:off x="838200" y="1825625"/>
            <a:ext cx="7315200" cy="4351338"/>
          </a:xfrm>
        </p:spPr>
        <p:txBody>
          <a:bodyPr/>
          <a:lstStyle/>
          <a:p>
            <a:r>
              <a:rPr lang="en-GB" dirty="0"/>
              <a:t>There is still a role for small data analysis</a:t>
            </a:r>
          </a:p>
          <a:p>
            <a:r>
              <a:rPr lang="en-GB" dirty="0"/>
              <a:t>Design is crucial</a:t>
            </a:r>
          </a:p>
          <a:p>
            <a:r>
              <a:rPr lang="en-GB" b="1" u="sng" dirty="0"/>
              <a:t>Analysis depends on purpose</a:t>
            </a:r>
          </a:p>
          <a:p>
            <a:r>
              <a:rPr lang="en-US" dirty="0"/>
              <a:t>And also on design and vice versa</a:t>
            </a:r>
          </a:p>
          <a:p>
            <a:r>
              <a:rPr lang="en-GB" dirty="0"/>
              <a:t>Results depend on philosophical framework</a:t>
            </a:r>
          </a:p>
          <a:p>
            <a:r>
              <a:rPr lang="en-GB" dirty="0"/>
              <a:t>Calculation is difficult, yes, but so is thinking</a:t>
            </a:r>
          </a:p>
        </p:txBody>
      </p:sp>
      <p:sp>
        <p:nvSpPr>
          <p:cNvPr id="2" name="Footer Placeholder 1"/>
          <p:cNvSpPr>
            <a:spLocks noGrp="1"/>
          </p:cNvSpPr>
          <p:nvPr>
            <p:ph type="ftr" sz="quarter" idx="11"/>
          </p:nvPr>
        </p:nvSpPr>
        <p:spPr/>
        <p:txBody>
          <a:bodyPr/>
          <a:lstStyle/>
          <a:p>
            <a:r>
              <a:rPr lang="en-GB"/>
              <a:t>(c) Stephen Senn</a:t>
            </a:r>
          </a:p>
        </p:txBody>
      </p:sp>
      <p:sp>
        <p:nvSpPr>
          <p:cNvPr id="3" name="Slide Number Placeholder 2"/>
          <p:cNvSpPr>
            <a:spLocks noGrp="1"/>
          </p:cNvSpPr>
          <p:nvPr>
            <p:ph type="sldNum" sz="quarter" idx="12"/>
          </p:nvPr>
        </p:nvSpPr>
        <p:spPr/>
        <p:txBody>
          <a:bodyPr/>
          <a:lstStyle/>
          <a:p>
            <a:fld id="{B14543DD-F528-4A7A-97F4-CB3D87B1AE2F}" type="slidenum">
              <a:rPr lang="en-GB" smtClean="0"/>
              <a:t>23</a:t>
            </a:fld>
            <a:endParaRPr lang="en-GB"/>
          </a:p>
        </p:txBody>
      </p:sp>
      <p:sp>
        <p:nvSpPr>
          <p:cNvPr id="6" name="TextBox 5"/>
          <p:cNvSpPr txBox="1"/>
          <p:nvPr/>
        </p:nvSpPr>
        <p:spPr>
          <a:xfrm>
            <a:off x="8153400" y="1379621"/>
            <a:ext cx="3733800" cy="2585323"/>
          </a:xfrm>
          <a:prstGeom prst="rect">
            <a:avLst/>
          </a:prstGeom>
          <a:noFill/>
        </p:spPr>
        <p:txBody>
          <a:bodyPr wrap="square" rtlCol="0">
            <a:spAutoFit/>
          </a:bodyPr>
          <a:lstStyle/>
          <a:p>
            <a:r>
              <a:rPr lang="en-GB" dirty="0"/>
              <a:t>                          Purpose</a:t>
            </a:r>
          </a:p>
          <a:p>
            <a:endParaRPr lang="en-GB" dirty="0"/>
          </a:p>
          <a:p>
            <a:endParaRPr lang="en-GB" dirty="0"/>
          </a:p>
          <a:p>
            <a:endParaRPr lang="en-GB" dirty="0"/>
          </a:p>
          <a:p>
            <a:endParaRPr lang="en-GB" dirty="0"/>
          </a:p>
          <a:p>
            <a:endParaRPr lang="en-GB" dirty="0"/>
          </a:p>
          <a:p>
            <a:endParaRPr lang="en-GB" dirty="0"/>
          </a:p>
          <a:p>
            <a:endParaRPr lang="en-GB" dirty="0"/>
          </a:p>
          <a:p>
            <a:r>
              <a:rPr lang="en-GB" dirty="0"/>
              <a:t>Analysis                                     Design</a:t>
            </a:r>
          </a:p>
        </p:txBody>
      </p:sp>
      <p:cxnSp>
        <p:nvCxnSpPr>
          <p:cNvPr id="9" name="Straight Arrow Connector 8"/>
          <p:cNvCxnSpPr/>
          <p:nvPr/>
        </p:nvCxnSpPr>
        <p:spPr>
          <a:xfrm flipV="1">
            <a:off x="8610600" y="1825625"/>
            <a:ext cx="1046747" cy="1719680"/>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085847" y="3792912"/>
            <a:ext cx="1758617" cy="0"/>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020300" y="1825625"/>
            <a:ext cx="1128963" cy="1806867"/>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30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Rare Diseases</a:t>
            </a:r>
          </a:p>
        </p:txBody>
      </p:sp>
      <p:sp>
        <p:nvSpPr>
          <p:cNvPr id="3" name="Content Placeholder 2"/>
          <p:cNvSpPr>
            <a:spLocks noGrp="1"/>
          </p:cNvSpPr>
          <p:nvPr>
            <p:ph sz="half" idx="1"/>
          </p:nvPr>
        </p:nvSpPr>
        <p:spPr/>
        <p:txBody>
          <a:bodyPr/>
          <a:lstStyle/>
          <a:p>
            <a:r>
              <a:rPr lang="en-GB" dirty="0"/>
              <a:t>As far as the Food and Drug Administration is concerned anything that affects fewer than 200,000 people in the US</a:t>
            </a:r>
          </a:p>
          <a:p>
            <a:r>
              <a:rPr lang="en-GB" dirty="0"/>
              <a:t>However many diseases are much rarer than this</a:t>
            </a:r>
          </a:p>
          <a:p>
            <a:r>
              <a:rPr lang="en-GB" dirty="0"/>
              <a:t>But there are at least 7,000 rare diseases</a:t>
            </a:r>
          </a:p>
          <a:p>
            <a:r>
              <a:rPr lang="en-GB" dirty="0"/>
              <a:t>Thus the  total number of persons effected is considerable</a:t>
            </a:r>
          </a:p>
        </p:txBody>
      </p:sp>
      <p:sp>
        <p:nvSpPr>
          <p:cNvPr id="4" name="Footer Placeholder 3"/>
          <p:cNvSpPr>
            <a:spLocks noGrp="1"/>
          </p:cNvSpPr>
          <p:nvPr>
            <p:ph type="ftr" sz="quarter" idx="11"/>
          </p:nvPr>
        </p:nvSpPr>
        <p:spPr/>
        <p:txBody>
          <a:bodyPr/>
          <a:lstStyle/>
          <a:p>
            <a:r>
              <a:rPr lang="en-GB"/>
              <a:t>(c) Stephen Senn</a:t>
            </a:r>
          </a:p>
        </p:txBody>
      </p:sp>
      <p:sp>
        <p:nvSpPr>
          <p:cNvPr id="6" name="Slide Number Placeholder 5"/>
          <p:cNvSpPr>
            <a:spLocks noGrp="1"/>
          </p:cNvSpPr>
          <p:nvPr>
            <p:ph type="sldNum" sz="quarter" idx="12"/>
          </p:nvPr>
        </p:nvSpPr>
        <p:spPr/>
        <p:txBody>
          <a:bodyPr/>
          <a:lstStyle/>
          <a:p>
            <a:fld id="{B14543DD-F528-4A7A-97F4-CB3D87B1AE2F}" type="slidenum">
              <a:rPr lang="en-GB" smtClean="0"/>
              <a:t>3</a:t>
            </a:fld>
            <a:endParaRPr lang="en-GB"/>
          </a:p>
        </p:txBody>
      </p:sp>
      <p:pic>
        <p:nvPicPr>
          <p:cNvPr id="8" name="Picture 7"/>
          <p:cNvPicPr>
            <a:picLocks noChangeAspect="1"/>
          </p:cNvPicPr>
          <p:nvPr/>
        </p:nvPicPr>
        <p:blipFill>
          <a:blip r:embed="rId2"/>
          <a:stretch>
            <a:fillRect/>
          </a:stretch>
        </p:blipFill>
        <p:spPr>
          <a:xfrm>
            <a:off x="5962650" y="350996"/>
            <a:ext cx="6195054" cy="3929856"/>
          </a:xfrm>
          <a:prstGeom prst="rect">
            <a:avLst/>
          </a:prstGeom>
        </p:spPr>
      </p:pic>
      <p:pic>
        <p:nvPicPr>
          <p:cNvPr id="5" name="Picture 4"/>
          <p:cNvPicPr>
            <a:picLocks noChangeAspect="1"/>
          </p:cNvPicPr>
          <p:nvPr/>
        </p:nvPicPr>
        <p:blipFill>
          <a:blip r:embed="rId3"/>
          <a:stretch>
            <a:fillRect/>
          </a:stretch>
        </p:blipFill>
        <p:spPr>
          <a:xfrm>
            <a:off x="7467480" y="4738465"/>
            <a:ext cx="2743438" cy="1835055"/>
          </a:xfrm>
          <a:prstGeom prst="rect">
            <a:avLst/>
          </a:prstGeom>
        </p:spPr>
      </p:pic>
    </p:spTree>
    <p:extLst>
      <p:ext uri="{BB962C8B-B14F-4D97-AF65-F5344CB8AC3E}">
        <p14:creationId xmlns:p14="http://schemas.microsoft.com/office/powerpoint/2010/main" val="77429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Possible objectives of an analysis</a:t>
            </a:r>
          </a:p>
        </p:txBody>
      </p:sp>
      <p:sp>
        <p:nvSpPr>
          <p:cNvPr id="3" name="Content Placeholder 2"/>
          <p:cNvSpPr>
            <a:spLocks noGrp="1"/>
          </p:cNvSpPr>
          <p:nvPr>
            <p:ph idx="1"/>
          </p:nvPr>
        </p:nvSpPr>
        <p:spPr/>
        <p:txBody>
          <a:bodyPr/>
          <a:lstStyle/>
          <a:p>
            <a:r>
              <a:rPr lang="en-GB" b="1" dirty="0"/>
              <a:t>Is one of the treatments better?</a:t>
            </a:r>
          </a:p>
          <a:p>
            <a:pPr lvl="1"/>
            <a:r>
              <a:rPr lang="en-GB" b="1" dirty="0"/>
              <a:t>Significance tests</a:t>
            </a:r>
          </a:p>
          <a:p>
            <a:r>
              <a:rPr lang="en-GB" dirty="0"/>
              <a:t>What can be said about the average effect in the patients that were studied?</a:t>
            </a:r>
          </a:p>
          <a:p>
            <a:pPr lvl="1"/>
            <a:r>
              <a:rPr lang="en-GB" dirty="0"/>
              <a:t>Estimates, confidence intervals</a:t>
            </a:r>
          </a:p>
          <a:p>
            <a:r>
              <a:rPr lang="en-GB" b="1" dirty="0"/>
              <a:t>What can be said about the average effects in future patients?</a:t>
            </a:r>
          </a:p>
          <a:p>
            <a:r>
              <a:rPr lang="en-GB" b="1" dirty="0"/>
              <a:t>What can be said about the effect of a given patient in the trial?</a:t>
            </a:r>
          </a:p>
          <a:p>
            <a:r>
              <a:rPr lang="en-GB" dirty="0"/>
              <a:t>What can be said about a future patient not in the trial?</a:t>
            </a:r>
          </a:p>
        </p:txBody>
      </p:sp>
      <p:sp>
        <p:nvSpPr>
          <p:cNvPr id="4" name="Footer Placeholder 3"/>
          <p:cNvSpPr>
            <a:spLocks noGrp="1"/>
          </p:cNvSpPr>
          <p:nvPr>
            <p:ph type="ftr" sz="quarter" idx="11"/>
          </p:nvPr>
        </p:nvSpPr>
        <p:spPr/>
        <p:txBody>
          <a:bodyPr/>
          <a:lstStyle/>
          <a:p>
            <a:r>
              <a:rPr lang="en-GB"/>
              <a:t>(c) Stephen Senn</a:t>
            </a:r>
          </a:p>
        </p:txBody>
      </p:sp>
      <p:sp>
        <p:nvSpPr>
          <p:cNvPr id="5" name="Slide Number Placeholder 4"/>
          <p:cNvSpPr>
            <a:spLocks noGrp="1"/>
          </p:cNvSpPr>
          <p:nvPr>
            <p:ph type="sldNum" sz="quarter" idx="12"/>
          </p:nvPr>
        </p:nvSpPr>
        <p:spPr/>
        <p:txBody>
          <a:bodyPr/>
          <a:lstStyle/>
          <a:p>
            <a:fld id="{B14543DD-F528-4A7A-97F4-CB3D87B1AE2F}" type="slidenum">
              <a:rPr lang="en-GB" smtClean="0"/>
              <a:t>4</a:t>
            </a:fld>
            <a:endParaRPr lang="en-GB"/>
          </a:p>
        </p:txBody>
      </p:sp>
    </p:spTree>
    <p:extLst>
      <p:ext uri="{BB962C8B-B14F-4D97-AF65-F5344CB8AC3E}">
        <p14:creationId xmlns:p14="http://schemas.microsoft.com/office/powerpoint/2010/main" val="268582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Two different philosophies</a:t>
            </a:r>
          </a:p>
        </p:txBody>
      </p:sp>
      <p:sp>
        <p:nvSpPr>
          <p:cNvPr id="6" name="Text Placeholder 5"/>
          <p:cNvSpPr>
            <a:spLocks noGrp="1"/>
          </p:cNvSpPr>
          <p:nvPr>
            <p:ph type="body" idx="1"/>
          </p:nvPr>
        </p:nvSpPr>
        <p:spPr/>
        <p:txBody>
          <a:bodyPr/>
          <a:lstStyle/>
          <a:p>
            <a:r>
              <a:rPr lang="en-GB" dirty="0"/>
              <a:t>Randomisation philosophy</a:t>
            </a:r>
          </a:p>
        </p:txBody>
      </p:sp>
      <p:sp>
        <p:nvSpPr>
          <p:cNvPr id="7" name="Content Placeholder 6"/>
          <p:cNvSpPr>
            <a:spLocks noGrp="1"/>
          </p:cNvSpPr>
          <p:nvPr>
            <p:ph sz="half" idx="2"/>
          </p:nvPr>
        </p:nvSpPr>
        <p:spPr/>
        <p:txBody>
          <a:bodyPr>
            <a:normAutofit/>
          </a:bodyPr>
          <a:lstStyle/>
          <a:p>
            <a:r>
              <a:rPr lang="en-GB" sz="2600" dirty="0"/>
              <a:t>The patients in a clinical trial are taken as fixed </a:t>
            </a:r>
          </a:p>
          <a:p>
            <a:r>
              <a:rPr lang="en-GB" sz="2600" dirty="0"/>
              <a:t>The population about which inference is made is all possible randomisations</a:t>
            </a:r>
          </a:p>
          <a:p>
            <a:r>
              <a:rPr lang="en-GB" sz="2600" dirty="0"/>
              <a:t>The patients don’t change, only the pattern of assignments of treatments change</a:t>
            </a:r>
          </a:p>
          <a:p>
            <a:r>
              <a:rPr lang="en-GB" sz="2600" dirty="0"/>
              <a:t>This approach is relatively rare</a:t>
            </a:r>
          </a:p>
        </p:txBody>
      </p:sp>
      <p:sp>
        <p:nvSpPr>
          <p:cNvPr id="8" name="Text Placeholder 7"/>
          <p:cNvSpPr>
            <a:spLocks noGrp="1"/>
          </p:cNvSpPr>
          <p:nvPr>
            <p:ph type="body" sz="quarter" idx="3"/>
          </p:nvPr>
        </p:nvSpPr>
        <p:spPr/>
        <p:txBody>
          <a:bodyPr/>
          <a:lstStyle/>
          <a:p>
            <a:r>
              <a:rPr lang="en-GB" dirty="0"/>
              <a:t>Sampling philosophy</a:t>
            </a:r>
          </a:p>
        </p:txBody>
      </p:sp>
      <p:sp>
        <p:nvSpPr>
          <p:cNvPr id="9" name="Content Placeholder 8"/>
          <p:cNvSpPr>
            <a:spLocks noGrp="1"/>
          </p:cNvSpPr>
          <p:nvPr>
            <p:ph sz="quarter" idx="4"/>
          </p:nvPr>
        </p:nvSpPr>
        <p:spPr/>
        <p:txBody>
          <a:bodyPr>
            <a:normAutofit fontScale="92500" lnSpcReduction="10000"/>
          </a:bodyPr>
          <a:lstStyle/>
          <a:p>
            <a:r>
              <a:rPr lang="en-GB" dirty="0"/>
              <a:t>Patients are regarded as a sample from some population</a:t>
            </a:r>
          </a:p>
          <a:p>
            <a:r>
              <a:rPr lang="en-GB" dirty="0"/>
              <a:t>The population about which inference is made is some (hypothetical) population</a:t>
            </a:r>
          </a:p>
          <a:p>
            <a:r>
              <a:rPr lang="en-GB" dirty="0"/>
              <a:t>This is usually handled by adding error terms corresponding to various components of variance</a:t>
            </a:r>
          </a:p>
          <a:p>
            <a:r>
              <a:rPr lang="en-GB" dirty="0"/>
              <a:t>This approach is much more common</a:t>
            </a:r>
          </a:p>
        </p:txBody>
      </p:sp>
      <p:sp>
        <p:nvSpPr>
          <p:cNvPr id="10" name="Footer Placeholder 9"/>
          <p:cNvSpPr>
            <a:spLocks noGrp="1"/>
          </p:cNvSpPr>
          <p:nvPr>
            <p:ph type="ftr" sz="quarter" idx="11"/>
          </p:nvPr>
        </p:nvSpPr>
        <p:spPr/>
        <p:txBody>
          <a:bodyPr/>
          <a:lstStyle/>
          <a:p>
            <a:r>
              <a:rPr lang="en-GB"/>
              <a:t>(c) Stephen Senn</a:t>
            </a:r>
          </a:p>
        </p:txBody>
      </p:sp>
      <p:sp>
        <p:nvSpPr>
          <p:cNvPr id="11" name="Slide Number Placeholder 10"/>
          <p:cNvSpPr>
            <a:spLocks noGrp="1"/>
          </p:cNvSpPr>
          <p:nvPr>
            <p:ph type="sldNum" sz="quarter" idx="12"/>
          </p:nvPr>
        </p:nvSpPr>
        <p:spPr/>
        <p:txBody>
          <a:bodyPr/>
          <a:lstStyle/>
          <a:p>
            <a:fld id="{B14543DD-F528-4A7A-97F4-CB3D87B1AE2F}" type="slidenum">
              <a:rPr lang="en-GB" smtClean="0"/>
              <a:t>5</a:t>
            </a:fld>
            <a:endParaRPr lang="en-GB"/>
          </a:p>
        </p:txBody>
      </p:sp>
    </p:spTree>
    <p:extLst>
      <p:ext uri="{BB962C8B-B14F-4D97-AF65-F5344CB8AC3E}">
        <p14:creationId xmlns:p14="http://schemas.microsoft.com/office/powerpoint/2010/main" val="409238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chemeClr val="tx2"/>
                </a:solidFill>
              </a:rPr>
              <a:t>N-of-1 studies</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525966" y="1455351"/>
                <a:ext cx="5181600" cy="5191493"/>
              </a:xfrm>
            </p:spPr>
            <p:txBody>
              <a:bodyPr>
                <a:normAutofit/>
              </a:bodyPr>
              <a:lstStyle/>
              <a:p>
                <a:r>
                  <a:rPr lang="en-GB" dirty="0"/>
                  <a:t>Studies in which patients are repeatedly randomised to treatment and control</a:t>
                </a:r>
              </a:p>
              <a:p>
                <a:r>
                  <a:rPr lang="en-GB" dirty="0"/>
                  <a:t>Increased efficiency because</a:t>
                </a:r>
              </a:p>
              <a:p>
                <a:pPr lvl="1"/>
                <a:r>
                  <a:rPr lang="en-GB" dirty="0"/>
                  <a:t>Each patient acts as own control</a:t>
                </a:r>
              </a:p>
              <a:p>
                <a:pPr lvl="1"/>
                <a:r>
                  <a:rPr lang="en-GB" dirty="0"/>
                  <a:t>More than one judgement of effect per patient</a:t>
                </a:r>
              </a:p>
              <a:p>
                <a:r>
                  <a:rPr lang="en-GB" dirty="0"/>
                  <a:t>However, only possible for chronic diseases</a:t>
                </a:r>
              </a:p>
              <a:p>
                <a:r>
                  <a:rPr lang="en-GB" dirty="0"/>
                  <a:t>Possible randomisation in </a:t>
                </a:r>
                <a:r>
                  <a:rPr lang="en-GB" i="1" dirty="0"/>
                  <a:t>k</a:t>
                </a:r>
                <a:r>
                  <a:rPr lang="en-GB" dirty="0"/>
                  <a:t> cycles of treatment</a:t>
                </a:r>
              </a:p>
              <a:p>
                <a:r>
                  <a:rPr lang="en-GB" dirty="0"/>
                  <a:t>Implies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𝑘</m:t>
                        </m:r>
                      </m:sup>
                    </m:sSup>
                  </m:oMath>
                </a14:m>
                <a:r>
                  <a:rPr lang="en-GB" dirty="0"/>
                  <a:t> possible sequences</a:t>
                </a:r>
              </a:p>
              <a:p>
                <a:endParaRPr lang="en-GB" dirty="0"/>
              </a:p>
              <a:p>
                <a:endParaRPr lang="en-GB"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525966" y="1455351"/>
                <a:ext cx="5181600" cy="5191493"/>
              </a:xfrm>
              <a:blipFill>
                <a:blip r:embed="rId3"/>
                <a:stretch>
                  <a:fillRect l="-2118" t="-1998" b="-3173"/>
                </a:stretch>
              </a:blipFill>
            </p:spPr>
            <p:txBody>
              <a:bodyPr/>
              <a:lstStyle/>
              <a:p>
                <a:r>
                  <a:rPr lang="en-GB">
                    <a:noFill/>
                  </a:rPr>
                  <a:t> </a:t>
                </a:r>
              </a:p>
            </p:txBody>
          </p:sp>
        </mc:Fallback>
      </mc:AlternateContent>
      <p:pic>
        <p:nvPicPr>
          <p:cNvPr id="4"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748453" y="365124"/>
            <a:ext cx="6281719" cy="6281719"/>
          </a:xfrm>
        </p:spPr>
      </p:pic>
      <p:sp>
        <p:nvSpPr>
          <p:cNvPr id="2" name="Footer Placeholder 1"/>
          <p:cNvSpPr>
            <a:spLocks noGrp="1"/>
          </p:cNvSpPr>
          <p:nvPr>
            <p:ph type="ftr" sz="quarter" idx="11"/>
          </p:nvPr>
        </p:nvSpPr>
        <p:spPr/>
        <p:txBody>
          <a:bodyPr/>
          <a:lstStyle/>
          <a:p>
            <a:r>
              <a:rPr lang="en-GB"/>
              <a:t>(c) Stephen Senn</a:t>
            </a:r>
          </a:p>
        </p:txBody>
      </p:sp>
      <p:sp>
        <p:nvSpPr>
          <p:cNvPr id="3" name="Slide Number Placeholder 2"/>
          <p:cNvSpPr>
            <a:spLocks noGrp="1"/>
          </p:cNvSpPr>
          <p:nvPr>
            <p:ph type="sldNum" sz="quarter" idx="12"/>
          </p:nvPr>
        </p:nvSpPr>
        <p:spPr/>
        <p:txBody>
          <a:bodyPr/>
          <a:lstStyle/>
          <a:p>
            <a:fld id="{B14543DD-F528-4A7A-97F4-CB3D87B1AE2F}" type="slidenum">
              <a:rPr lang="en-GB" smtClean="0"/>
              <a:t>6</a:t>
            </a:fld>
            <a:endParaRPr lang="en-GB"/>
          </a:p>
        </p:txBody>
      </p:sp>
    </p:spTree>
    <p:extLst>
      <p:ext uri="{BB962C8B-B14F-4D97-AF65-F5344CB8AC3E}">
        <p14:creationId xmlns:p14="http://schemas.microsoft.com/office/powerpoint/2010/main" val="321881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a:solidFill>
                  <a:schemeClr val="tx2"/>
                </a:solidFill>
              </a:rPr>
              <a:t>Chen and Chen (2014)</a:t>
            </a:r>
          </a:p>
        </p:txBody>
      </p:sp>
      <p:sp>
        <p:nvSpPr>
          <p:cNvPr id="7" name="Content Placeholder 6"/>
          <p:cNvSpPr>
            <a:spLocks noGrp="1"/>
          </p:cNvSpPr>
          <p:nvPr>
            <p:ph idx="1"/>
          </p:nvPr>
        </p:nvSpPr>
        <p:spPr/>
        <p:txBody>
          <a:bodyPr>
            <a:normAutofit/>
          </a:bodyPr>
          <a:lstStyle/>
          <a:p>
            <a:r>
              <a:rPr lang="en-GB" dirty="0"/>
              <a:t>Paper on n of 1 trials in </a:t>
            </a:r>
            <a:r>
              <a:rPr lang="en-GB" i="1" dirty="0"/>
              <a:t>PLOS One</a:t>
            </a:r>
          </a:p>
          <a:p>
            <a:r>
              <a:rPr lang="en-GB" dirty="0"/>
              <a:t>Considered appropriate analyses of n of 1 trials randomised in cycles</a:t>
            </a:r>
          </a:p>
          <a:p>
            <a:r>
              <a:rPr lang="en-GB" dirty="0"/>
              <a:t>Compared performance of various analyses and compared them via simulation</a:t>
            </a:r>
          </a:p>
          <a:p>
            <a:r>
              <a:rPr lang="en-GB" dirty="0"/>
              <a:t>Amongst the various approaches they investigated was the matched pairs design where ‘pair’ was defined by a cycle</a:t>
            </a:r>
          </a:p>
          <a:p>
            <a:pPr lvl="1"/>
            <a:r>
              <a:rPr lang="en-GB" dirty="0"/>
              <a:t>Found this performed well</a:t>
            </a:r>
          </a:p>
          <a:p>
            <a:r>
              <a:rPr lang="en-GB" dirty="0"/>
              <a:t>My initial reaction on seeing this is that this is wrong but on closer examination there is a sense in which it can be justified</a:t>
            </a:r>
          </a:p>
        </p:txBody>
      </p:sp>
      <p:sp>
        <p:nvSpPr>
          <p:cNvPr id="4" name="Footer Placeholder 3"/>
          <p:cNvSpPr>
            <a:spLocks noGrp="1"/>
          </p:cNvSpPr>
          <p:nvPr>
            <p:ph type="ftr" sz="quarter" idx="11"/>
          </p:nvPr>
        </p:nvSpPr>
        <p:spPr/>
        <p:txBody>
          <a:bodyPr/>
          <a:lstStyle/>
          <a:p>
            <a:r>
              <a:rPr lang="en-GB"/>
              <a:t>(c) Stephen Senn</a:t>
            </a:r>
          </a:p>
        </p:txBody>
      </p:sp>
      <p:sp>
        <p:nvSpPr>
          <p:cNvPr id="5" name="Slide Number Placeholder 4"/>
          <p:cNvSpPr>
            <a:spLocks noGrp="1"/>
          </p:cNvSpPr>
          <p:nvPr>
            <p:ph type="sldNum" sz="quarter" idx="12"/>
          </p:nvPr>
        </p:nvSpPr>
        <p:spPr/>
        <p:txBody>
          <a:bodyPr/>
          <a:lstStyle/>
          <a:p>
            <a:fld id="{B14543DD-F528-4A7A-97F4-CB3D87B1AE2F}" type="slidenum">
              <a:rPr lang="en-GB" smtClean="0"/>
              <a:t>7</a:t>
            </a:fld>
            <a:endParaRPr lang="en-GB"/>
          </a:p>
        </p:txBody>
      </p:sp>
    </p:spTree>
    <p:extLst>
      <p:ext uri="{BB962C8B-B14F-4D97-AF65-F5344CB8AC3E}">
        <p14:creationId xmlns:p14="http://schemas.microsoft.com/office/powerpoint/2010/main" val="180994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chemeClr val="tx2"/>
                </a:solidFill>
              </a:rPr>
              <a:t>Simulated example</a:t>
            </a:r>
          </a:p>
        </p:txBody>
      </p:sp>
      <p:sp>
        <p:nvSpPr>
          <p:cNvPr id="7" name="Content Placeholder 6"/>
          <p:cNvSpPr>
            <a:spLocks noGrp="1"/>
          </p:cNvSpPr>
          <p:nvPr>
            <p:ph sz="half" idx="1"/>
          </p:nvPr>
        </p:nvSpPr>
        <p:spPr>
          <a:xfrm>
            <a:off x="525966" y="1455351"/>
            <a:ext cx="5181600" cy="5191493"/>
          </a:xfrm>
        </p:spPr>
        <p:txBody>
          <a:bodyPr>
            <a:normAutofit fontScale="92500" lnSpcReduction="20000"/>
          </a:bodyPr>
          <a:lstStyle/>
          <a:p>
            <a:r>
              <a:rPr lang="en-GB" dirty="0"/>
              <a:t>Twelve patients suffering from a chronic rare respiratory complaint</a:t>
            </a:r>
          </a:p>
          <a:p>
            <a:pPr lvl="1"/>
            <a:r>
              <a:rPr lang="en-GB" dirty="0"/>
              <a:t>For example cystic fibrosis</a:t>
            </a:r>
          </a:p>
          <a:p>
            <a:r>
              <a:rPr lang="en-GB" dirty="0"/>
              <a:t>Each patient is randomised in three pairs of periods, comparing two treatments A and B</a:t>
            </a:r>
          </a:p>
          <a:p>
            <a:r>
              <a:rPr lang="en-GB" dirty="0"/>
              <a:t>Adequate washout is built in to the design</a:t>
            </a:r>
          </a:p>
          <a:p>
            <a:r>
              <a:rPr lang="en-GB" dirty="0"/>
              <a:t>Thus we have 12 x 3 x 2 = 72 observations altogether</a:t>
            </a:r>
          </a:p>
          <a:p>
            <a:r>
              <a:rPr lang="en-GB" dirty="0"/>
              <a:t>Efficacy is measured using forced expiratory volume in one second (FEV</a:t>
            </a:r>
            <a:r>
              <a:rPr lang="en-GB" baseline="-25000" dirty="0"/>
              <a:t>1</a:t>
            </a:r>
            <a:r>
              <a:rPr lang="en-GB" dirty="0"/>
              <a:t>) in ml</a:t>
            </a:r>
          </a:p>
          <a:p>
            <a:r>
              <a:rPr lang="en-GB" dirty="0"/>
              <a:t>How should we analyse such an experiment?</a:t>
            </a:r>
          </a:p>
          <a:p>
            <a:endParaRPr lang="en-GB" dirty="0"/>
          </a:p>
          <a:p>
            <a:endParaRPr lang="en-GB" dirty="0"/>
          </a:p>
        </p:txBody>
      </p:sp>
      <p:sp>
        <p:nvSpPr>
          <p:cNvPr id="2" name="Footer Placeholder 1"/>
          <p:cNvSpPr>
            <a:spLocks noGrp="1"/>
          </p:cNvSpPr>
          <p:nvPr>
            <p:ph type="ftr" sz="quarter" idx="11"/>
          </p:nvPr>
        </p:nvSpPr>
        <p:spPr/>
        <p:txBody>
          <a:bodyPr/>
          <a:lstStyle/>
          <a:p>
            <a:r>
              <a:rPr lang="en-GB"/>
              <a:t>(c) Stephen Senn</a:t>
            </a:r>
          </a:p>
        </p:txBody>
      </p:sp>
      <p:sp>
        <p:nvSpPr>
          <p:cNvPr id="3" name="Slide Number Placeholder 2"/>
          <p:cNvSpPr>
            <a:spLocks noGrp="1"/>
          </p:cNvSpPr>
          <p:nvPr>
            <p:ph type="sldNum" sz="quarter" idx="12"/>
          </p:nvPr>
        </p:nvSpPr>
        <p:spPr/>
        <p:txBody>
          <a:bodyPr/>
          <a:lstStyle/>
          <a:p>
            <a:fld id="{B14543DD-F528-4A7A-97F4-CB3D87B1AE2F}" type="slidenum">
              <a:rPr lang="en-GB" smtClean="0"/>
              <a:t>8</a:t>
            </a:fld>
            <a:endParaRPr lang="en-GB"/>
          </a:p>
        </p:txBody>
      </p:sp>
      <p:pic>
        <p:nvPicPr>
          <p:cNvPr id="8" name="Picture 7"/>
          <p:cNvPicPr>
            <a:picLocks noChangeAspect="1"/>
          </p:cNvPicPr>
          <p:nvPr/>
        </p:nvPicPr>
        <p:blipFill>
          <a:blip r:embed="rId3"/>
          <a:stretch>
            <a:fillRect/>
          </a:stretch>
        </p:blipFill>
        <p:spPr>
          <a:xfrm>
            <a:off x="6019800" y="490467"/>
            <a:ext cx="5870957" cy="5877053"/>
          </a:xfrm>
          <a:prstGeom prst="rect">
            <a:avLst/>
          </a:prstGeom>
        </p:spPr>
      </p:pic>
    </p:spTree>
    <p:extLst>
      <p:ext uri="{BB962C8B-B14F-4D97-AF65-F5344CB8AC3E}">
        <p14:creationId xmlns:p14="http://schemas.microsoft.com/office/powerpoint/2010/main" val="176617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Is one of the treatments better?</a:t>
            </a:r>
            <a:br>
              <a:rPr lang="en-GB" b="1" dirty="0">
                <a:solidFill>
                  <a:schemeClr val="tx2"/>
                </a:solidFill>
              </a:rPr>
            </a:br>
            <a:r>
              <a:rPr lang="en-GB" b="1" dirty="0">
                <a:solidFill>
                  <a:schemeClr val="tx2"/>
                </a:solidFill>
              </a:rPr>
              <a:t>Significance tests</a:t>
            </a:r>
          </a:p>
        </p:txBody>
      </p:sp>
      <p:sp>
        <p:nvSpPr>
          <p:cNvPr id="3" name="Content Placeholder 2"/>
          <p:cNvSpPr>
            <a:spLocks noGrp="1"/>
          </p:cNvSpPr>
          <p:nvPr>
            <p:ph sz="half" idx="1"/>
          </p:nvPr>
        </p:nvSpPr>
        <p:spPr/>
        <p:txBody>
          <a:bodyPr/>
          <a:lstStyle/>
          <a:p>
            <a:pPr marL="0" indent="0">
              <a:buNone/>
            </a:pPr>
            <a:r>
              <a:rPr lang="en-GB" sz="4000" b="1" dirty="0" err="1">
                <a:solidFill>
                  <a:schemeClr val="tx2"/>
                </a:solidFill>
                <a:latin typeface="+mj-lt"/>
              </a:rPr>
              <a:t>Rothamsted</a:t>
            </a:r>
            <a:r>
              <a:rPr lang="en-GB" sz="4000" b="1" dirty="0">
                <a:solidFill>
                  <a:schemeClr val="tx2"/>
                </a:solidFill>
                <a:latin typeface="+mj-lt"/>
              </a:rPr>
              <a:t> School</a:t>
            </a:r>
          </a:p>
          <a:p>
            <a:r>
              <a:rPr lang="en-GB" dirty="0"/>
              <a:t>Leading statisticians such as Fisher, Yates, </a:t>
            </a:r>
            <a:r>
              <a:rPr lang="en-GB" dirty="0" err="1"/>
              <a:t>Nelder</a:t>
            </a:r>
            <a:r>
              <a:rPr lang="en-GB" dirty="0"/>
              <a:t>, Bailey</a:t>
            </a:r>
          </a:p>
          <a:p>
            <a:r>
              <a:rPr lang="en-GB" dirty="0"/>
              <a:t>Developed analysis of variance not in terms of  linear models but in terms of symmetry</a:t>
            </a:r>
          </a:p>
          <a:p>
            <a:r>
              <a:rPr lang="en-GB" dirty="0"/>
              <a:t>High point was John </a:t>
            </a:r>
            <a:r>
              <a:rPr lang="en-GB" dirty="0" err="1"/>
              <a:t>Nelder’s</a:t>
            </a:r>
            <a:r>
              <a:rPr lang="en-GB" dirty="0"/>
              <a:t> theory of general balance (1965)</a:t>
            </a:r>
          </a:p>
        </p:txBody>
      </p:sp>
      <p:sp>
        <p:nvSpPr>
          <p:cNvPr id="5" name="TextBox 4"/>
          <p:cNvSpPr txBox="1"/>
          <p:nvPr/>
        </p:nvSpPr>
        <p:spPr>
          <a:xfrm>
            <a:off x="6256421" y="1172285"/>
            <a:ext cx="5097379" cy="5416868"/>
          </a:xfrm>
          <a:prstGeom prst="rect">
            <a:avLst/>
          </a:prstGeom>
          <a:noFill/>
        </p:spPr>
        <p:txBody>
          <a:bodyPr wrap="square" rtlCol="0">
            <a:spAutoFit/>
          </a:bodyPr>
          <a:lstStyle/>
          <a:p>
            <a:r>
              <a:rPr lang="en-GB" sz="4000" dirty="0"/>
              <a:t>General Balance</a:t>
            </a:r>
          </a:p>
          <a:p>
            <a:pPr marL="342900" indent="-342900">
              <a:buAutoNum type="arabicParenR"/>
            </a:pPr>
            <a:r>
              <a:rPr lang="en-GB" sz="2400" dirty="0"/>
              <a:t>Establish and define block structure</a:t>
            </a:r>
          </a:p>
          <a:p>
            <a:pPr marL="342900" indent="-342900">
              <a:buAutoNum type="arabicParenR"/>
            </a:pPr>
            <a:r>
              <a:rPr lang="en-GB" sz="2400" dirty="0"/>
              <a:t>Establish and define treatment structure</a:t>
            </a:r>
          </a:p>
          <a:p>
            <a:pPr marL="342900" indent="-342900">
              <a:buAutoNum type="arabicParenR"/>
            </a:pPr>
            <a:r>
              <a:rPr lang="en-GB" sz="2400" dirty="0"/>
              <a:t>Given randomisation the analysis then follows automatically</a:t>
            </a:r>
          </a:p>
          <a:p>
            <a:pPr marL="342900" indent="-342900">
              <a:buAutoNum type="arabicParenR"/>
            </a:pPr>
            <a:endParaRPr lang="en-GB" sz="2400" dirty="0"/>
          </a:p>
          <a:p>
            <a:r>
              <a:rPr lang="en-GB" sz="2400" dirty="0"/>
              <a:t>Here the block structure is </a:t>
            </a:r>
          </a:p>
          <a:p>
            <a:r>
              <a:rPr lang="en-GB" sz="2400" dirty="0"/>
              <a:t>Patient/Cycle  GenStat®</a:t>
            </a:r>
          </a:p>
          <a:p>
            <a:r>
              <a:rPr lang="en-GB" sz="2400" dirty="0">
                <a:latin typeface="SAS Monospace" panose="020B0609020202020204" pitchFamily="49" charset="0"/>
              </a:rPr>
              <a:t>Patient(Cycle) SAS®</a:t>
            </a:r>
          </a:p>
          <a:p>
            <a:endParaRPr lang="en-GB" sz="2400" dirty="0"/>
          </a:p>
          <a:p>
            <a:r>
              <a:rPr lang="en-GB" sz="2400" dirty="0"/>
              <a:t>The treatment structure is</a:t>
            </a:r>
          </a:p>
          <a:p>
            <a:r>
              <a:rPr lang="en-GB" sz="2400" dirty="0">
                <a:latin typeface="SAS Monospace" panose="020B0609020202020204" pitchFamily="49" charset="0"/>
              </a:rPr>
              <a:t>Treatment</a:t>
            </a:r>
          </a:p>
          <a:p>
            <a:pPr marL="342900" indent="-342900">
              <a:buAutoNum type="arabicParenR"/>
            </a:pPr>
            <a:endParaRPr lang="en-GB" dirty="0"/>
          </a:p>
        </p:txBody>
      </p:sp>
      <p:sp>
        <p:nvSpPr>
          <p:cNvPr id="6" name="Footer Placeholder 5"/>
          <p:cNvSpPr>
            <a:spLocks noGrp="1"/>
          </p:cNvSpPr>
          <p:nvPr>
            <p:ph type="ftr" sz="quarter" idx="11"/>
          </p:nvPr>
        </p:nvSpPr>
        <p:spPr/>
        <p:txBody>
          <a:bodyPr/>
          <a:lstStyle/>
          <a:p>
            <a:r>
              <a:rPr lang="en-GB"/>
              <a:t>(c) Stephen Senn</a:t>
            </a:r>
          </a:p>
        </p:txBody>
      </p:sp>
      <p:sp>
        <p:nvSpPr>
          <p:cNvPr id="7" name="Slide Number Placeholder 6"/>
          <p:cNvSpPr>
            <a:spLocks noGrp="1"/>
          </p:cNvSpPr>
          <p:nvPr>
            <p:ph type="sldNum" sz="quarter" idx="12"/>
          </p:nvPr>
        </p:nvSpPr>
        <p:spPr/>
        <p:txBody>
          <a:bodyPr/>
          <a:lstStyle/>
          <a:p>
            <a:fld id="{B14543DD-F528-4A7A-97F4-CB3D87B1AE2F}" type="slidenum">
              <a:rPr lang="en-GB" smtClean="0"/>
              <a:t>9</a:t>
            </a:fld>
            <a:endParaRPr lang="en-GB"/>
          </a:p>
        </p:txBody>
      </p:sp>
    </p:spTree>
    <p:extLst>
      <p:ext uri="{BB962C8B-B14F-4D97-AF65-F5344CB8AC3E}">
        <p14:creationId xmlns:p14="http://schemas.microsoft.com/office/powerpoint/2010/main" val="2511169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1971</Words>
  <Application>Microsoft Office PowerPoint</Application>
  <PresentationFormat>Widescreen</PresentationFormat>
  <Paragraphs>286</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Courier New</vt:lpstr>
      <vt:lpstr>SAS Monospace</vt:lpstr>
      <vt:lpstr>Office Theme</vt:lpstr>
      <vt:lpstr>N of 1 Trials, Statistical Inference and Rare Diseases </vt:lpstr>
      <vt:lpstr>Acknowledgements</vt:lpstr>
      <vt:lpstr>Rare Diseases</vt:lpstr>
      <vt:lpstr>Possible objectives of an analysis</vt:lpstr>
      <vt:lpstr>Two different philosophies</vt:lpstr>
      <vt:lpstr>N-of-1 studies</vt:lpstr>
      <vt:lpstr>Chen and Chen (2014)</vt:lpstr>
      <vt:lpstr>Simulated example</vt:lpstr>
      <vt:lpstr>Is one of the treatments better? Significance tests</vt:lpstr>
      <vt:lpstr>How the Rothamsted School approach works</vt:lpstr>
      <vt:lpstr>The general balance approach in GenStat®</vt:lpstr>
      <vt:lpstr>What about the matched pairs approach?</vt:lpstr>
      <vt:lpstr>PowerPoint Presentation</vt:lpstr>
      <vt:lpstr>Consequences</vt:lpstr>
      <vt:lpstr>Comparing two models</vt:lpstr>
      <vt:lpstr>Meta-analysis</vt:lpstr>
      <vt:lpstr>Two more difficult questions </vt:lpstr>
      <vt:lpstr>Two simple analyses</vt:lpstr>
      <vt:lpstr>PowerPoint Presentation</vt:lpstr>
      <vt:lpstr>Meta-analysis</vt:lpstr>
      <vt:lpstr>PowerPoint Presentation</vt:lpstr>
      <vt:lpstr>The two worlds</vt:lpstr>
      <vt:lpstr>Morals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 of “Small Data”: Rare Diseases and Ways to Study Them</dc:title>
  <dc:creator>Stephen Senn</dc:creator>
  <cp:lastModifiedBy>Stephen Senn</cp:lastModifiedBy>
  <cp:revision>81</cp:revision>
  <dcterms:created xsi:type="dcterms:W3CDTF">2016-03-18T08:14:31Z</dcterms:created>
  <dcterms:modified xsi:type="dcterms:W3CDTF">2016-08-12T15:51:07Z</dcterms:modified>
</cp:coreProperties>
</file>